
<file path=[Content_Types].xml><?xml version="1.0" encoding="utf-8"?>
<Types xmlns="http://schemas.openxmlformats.org/package/2006/content-types">
  <Default Extension="tmp" ContentType="image/png"/>
  <Default Extension="png" ContentType="image/png"/>
  <Default Extension="webp"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7" r:id="rId3"/>
    <p:sldId id="280" r:id="rId4"/>
    <p:sldId id="258" r:id="rId5"/>
    <p:sldId id="285" r:id="rId6"/>
    <p:sldId id="259" r:id="rId7"/>
    <p:sldId id="260" r:id="rId8"/>
    <p:sldId id="274" r:id="rId9"/>
    <p:sldId id="278" r:id="rId10"/>
    <p:sldId id="283" r:id="rId11"/>
    <p:sldId id="284" r:id="rId12"/>
    <p:sldId id="275" r:id="rId13"/>
    <p:sldId id="273" r:id="rId14"/>
    <p:sldId id="262" r:id="rId15"/>
    <p:sldId id="263" r:id="rId16"/>
    <p:sldId id="279" r:id="rId17"/>
    <p:sldId id="265" r:id="rId18"/>
    <p:sldId id="266" r:id="rId19"/>
    <p:sldId id="281"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9767" autoAdjust="0"/>
  </p:normalViewPr>
  <p:slideViewPr>
    <p:cSldViewPr snapToGrid="0">
      <p:cViewPr varScale="1">
        <p:scale>
          <a:sx n="67" d="100"/>
          <a:sy n="67" d="100"/>
        </p:scale>
        <p:origin x="74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6B2D0-DF8F-4FC3-AF63-7CCFE3D7C506}"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597D1-8972-4AAE-AB01-A8E723E429B3}" type="slidenum">
              <a:rPr lang="en-US" smtClean="0"/>
              <a:t>‹#›</a:t>
            </a:fld>
            <a:endParaRPr lang="en-US"/>
          </a:p>
        </p:txBody>
      </p:sp>
    </p:spTree>
    <p:extLst>
      <p:ext uri="{BB962C8B-B14F-4D97-AF65-F5344CB8AC3E}">
        <p14:creationId xmlns:p14="http://schemas.microsoft.com/office/powerpoint/2010/main" val="250605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597D1-8972-4AAE-AB01-A8E723E429B3}" type="slidenum">
              <a:rPr lang="en-US" smtClean="0"/>
              <a:t>4</a:t>
            </a:fld>
            <a:endParaRPr lang="en-US"/>
          </a:p>
        </p:txBody>
      </p:sp>
    </p:spTree>
    <p:extLst>
      <p:ext uri="{BB962C8B-B14F-4D97-AF65-F5344CB8AC3E}">
        <p14:creationId xmlns:p14="http://schemas.microsoft.com/office/powerpoint/2010/main" val="29232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597D1-8972-4AAE-AB01-A8E723E429B3}" type="slidenum">
              <a:rPr lang="en-US" smtClean="0"/>
              <a:t>5</a:t>
            </a:fld>
            <a:endParaRPr lang="en-US"/>
          </a:p>
        </p:txBody>
      </p:sp>
    </p:spTree>
    <p:extLst>
      <p:ext uri="{BB962C8B-B14F-4D97-AF65-F5344CB8AC3E}">
        <p14:creationId xmlns:p14="http://schemas.microsoft.com/office/powerpoint/2010/main" val="15116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Option 1 - granular</a:t>
            </a:r>
          </a:p>
          <a:p>
            <a:r>
              <a:rPr lang="en-US" dirty="0" smtClean="0"/>
              <a:t>Open square app</a:t>
            </a:r>
          </a:p>
          <a:p>
            <a:r>
              <a:rPr lang="en-US" dirty="0" smtClean="0"/>
              <a:t>Select invoices from navigation screen</a:t>
            </a:r>
          </a:p>
          <a:p>
            <a:r>
              <a:rPr lang="en-US" dirty="0" smtClean="0"/>
              <a:t>Select create invoice</a:t>
            </a:r>
          </a:p>
          <a:p>
            <a:r>
              <a:rPr lang="en-US" dirty="0" smtClean="0"/>
              <a:t>Add customer name and email address</a:t>
            </a:r>
          </a:p>
          <a:p>
            <a:r>
              <a:rPr lang="en-US" dirty="0" smtClean="0"/>
              <a:t>	What if new customer?</a:t>
            </a:r>
          </a:p>
          <a:p>
            <a:r>
              <a:rPr lang="en-US" dirty="0" smtClean="0"/>
              <a:t>Select</a:t>
            </a:r>
            <a:r>
              <a:rPr lang="en-US" baseline="0" dirty="0" smtClean="0"/>
              <a:t> from existing list of clients</a:t>
            </a:r>
            <a:endParaRPr lang="en-US" dirty="0" smtClean="0"/>
          </a:p>
          <a:p>
            <a:r>
              <a:rPr lang="en-US" dirty="0" smtClean="0"/>
              <a:t>Select item from item</a:t>
            </a:r>
            <a:r>
              <a:rPr lang="en-US" baseline="0" dirty="0" smtClean="0"/>
              <a:t> library</a:t>
            </a:r>
          </a:p>
          <a:p>
            <a:r>
              <a:rPr lang="en-US" baseline="0" dirty="0" smtClean="0"/>
              <a:t>Enter quantity</a:t>
            </a:r>
          </a:p>
          <a:p>
            <a:r>
              <a:rPr lang="en-US" baseline="0" dirty="0" smtClean="0"/>
              <a:t>Add invoice details</a:t>
            </a:r>
          </a:p>
          <a:p>
            <a:r>
              <a:rPr lang="en-US" baseline="0" dirty="0" smtClean="0"/>
              <a:t>Add message</a:t>
            </a:r>
            <a:endParaRPr lang="en-US" dirty="0" smtClean="0"/>
          </a:p>
          <a:p>
            <a:r>
              <a:rPr lang="en-US" dirty="0" smtClean="0"/>
              <a:t>Preview invoice</a:t>
            </a:r>
          </a:p>
          <a:p>
            <a:r>
              <a:rPr lang="en-US" dirty="0" smtClean="0"/>
              <a:t>Customize look of invoice</a:t>
            </a:r>
          </a:p>
          <a:p>
            <a:r>
              <a:rPr lang="en-US" dirty="0" smtClean="0"/>
              <a:t>	- edit message</a:t>
            </a:r>
            <a:r>
              <a:rPr lang="en-US" baseline="0" dirty="0" smtClean="0"/>
              <a:t> text</a:t>
            </a:r>
          </a:p>
          <a:p>
            <a:r>
              <a:rPr lang="en-US" baseline="0" dirty="0" smtClean="0"/>
              <a:t>	- edit color</a:t>
            </a:r>
          </a:p>
          <a:p>
            <a:r>
              <a:rPr lang="en-US" baseline="0" dirty="0" smtClean="0"/>
              <a:t>	- edit image</a:t>
            </a:r>
            <a:endParaRPr lang="en-US" dirty="0" smtClean="0"/>
          </a:p>
          <a:p>
            <a:r>
              <a:rPr lang="en-US" dirty="0" smtClean="0"/>
              <a:t>Edit invoice? Edit and click save</a:t>
            </a:r>
          </a:p>
          <a:p>
            <a:r>
              <a:rPr lang="en-US" dirty="0" smtClean="0"/>
              <a:t>Click</a:t>
            </a:r>
            <a:r>
              <a:rPr lang="en-US" baseline="0" dirty="0" smtClean="0"/>
              <a:t> send</a:t>
            </a:r>
          </a:p>
          <a:p>
            <a:endParaRPr lang="en-US" baseline="0" dirty="0" smtClean="0"/>
          </a:p>
          <a:p>
            <a:r>
              <a:rPr lang="en-US" u="sng" baseline="0" dirty="0" smtClean="0"/>
              <a:t>Option 2 – High-level</a:t>
            </a:r>
          </a:p>
          <a:p>
            <a:r>
              <a:rPr lang="en-US" baseline="0" dirty="0" smtClean="0"/>
              <a:t>Create existing customer invoice</a:t>
            </a:r>
          </a:p>
          <a:p>
            <a:r>
              <a:rPr lang="en-US" baseline="0" dirty="0" smtClean="0"/>
              <a:t>Create new customer invoice</a:t>
            </a:r>
          </a:p>
          <a:p>
            <a:r>
              <a:rPr lang="en-US" baseline="0" dirty="0" smtClean="0"/>
              <a:t>Edit invoice</a:t>
            </a:r>
          </a:p>
        </p:txBody>
      </p:sp>
      <p:sp>
        <p:nvSpPr>
          <p:cNvPr id="4" name="Slide Number Placeholder 3"/>
          <p:cNvSpPr>
            <a:spLocks noGrp="1"/>
          </p:cNvSpPr>
          <p:nvPr>
            <p:ph type="sldNum" sz="quarter" idx="10"/>
          </p:nvPr>
        </p:nvSpPr>
        <p:spPr/>
        <p:txBody>
          <a:bodyPr/>
          <a:lstStyle/>
          <a:p>
            <a:fld id="{348597D1-8972-4AAE-AB01-A8E723E429B3}" type="slidenum">
              <a:rPr lang="en-US" smtClean="0"/>
              <a:t>10</a:t>
            </a:fld>
            <a:endParaRPr lang="en-US"/>
          </a:p>
        </p:txBody>
      </p:sp>
    </p:spTree>
    <p:extLst>
      <p:ext uri="{BB962C8B-B14F-4D97-AF65-F5344CB8AC3E}">
        <p14:creationId xmlns:p14="http://schemas.microsoft.com/office/powerpoint/2010/main" val="215131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a:t>
            </a:r>
            <a:r>
              <a:rPr lang="en-US" baseline="0" dirty="0" smtClean="0"/>
              <a:t> box is lead times, beneath that is the tracked and documented wait times, and then in the red box is process time or “touch time”</a:t>
            </a:r>
          </a:p>
          <a:p>
            <a:endParaRPr lang="en-US" baseline="0" dirty="0" smtClean="0"/>
          </a:p>
          <a:p>
            <a:r>
              <a:rPr lang="en-US" baseline="0" dirty="0" smtClean="0"/>
              <a:t>The light blue box will reveal average cycle times by step.</a:t>
            </a:r>
          </a:p>
          <a:p>
            <a:endParaRPr lang="en-US" baseline="0" dirty="0" smtClean="0"/>
          </a:p>
          <a:p>
            <a:r>
              <a:rPr lang="en-US" baseline="0" dirty="0" smtClean="0"/>
              <a:t>If you prepare your Process Observation Form well enough, and include exceptions, you can also get insight into the throughput yield, which is done here.</a:t>
            </a:r>
            <a:endParaRPr lang="en-US" dirty="0"/>
          </a:p>
        </p:txBody>
      </p:sp>
      <p:sp>
        <p:nvSpPr>
          <p:cNvPr id="4" name="Slide Number Placeholder 3"/>
          <p:cNvSpPr>
            <a:spLocks noGrp="1"/>
          </p:cNvSpPr>
          <p:nvPr>
            <p:ph type="sldNum" sz="quarter" idx="10"/>
          </p:nvPr>
        </p:nvSpPr>
        <p:spPr/>
        <p:txBody>
          <a:bodyPr/>
          <a:lstStyle/>
          <a:p>
            <a:fld id="{348597D1-8972-4AAE-AB01-A8E723E429B3}" type="slidenum">
              <a:rPr lang="en-US" smtClean="0"/>
              <a:t>17</a:t>
            </a:fld>
            <a:endParaRPr lang="en-US"/>
          </a:p>
        </p:txBody>
      </p:sp>
    </p:spTree>
    <p:extLst>
      <p:ext uri="{BB962C8B-B14F-4D97-AF65-F5344CB8AC3E}">
        <p14:creationId xmlns:p14="http://schemas.microsoft.com/office/powerpoint/2010/main" val="133384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a low-fidelity, </a:t>
            </a:r>
            <a:r>
              <a:rPr lang="en-US" dirty="0" err="1" smtClean="0"/>
              <a:t>inelligent</a:t>
            </a:r>
            <a:r>
              <a:rPr lang="en-US" dirty="0" smtClean="0"/>
              <a:t> form of data capture suddenly become as good as gold. </a:t>
            </a:r>
          </a:p>
          <a:p>
            <a:endParaRPr lang="en-US" dirty="0" smtClean="0"/>
          </a:p>
          <a:p>
            <a:r>
              <a:rPr lang="en-US" dirty="0" smtClean="0"/>
              <a:t>If</a:t>
            </a:r>
            <a:r>
              <a:rPr lang="en-US" baseline="0" dirty="0" smtClean="0"/>
              <a:t> you can’t do direct or recorded observation, distributing the work sheet for SME’s to essentially “grade their own homework” is a perfectly adequate proxy measure. If we were doing insanely refined manufacturing or research studies, maybe this doesn’t cut it, but for university administrative processes, this is perfectly acceptable and saves resources.</a:t>
            </a:r>
            <a:endParaRPr lang="en-US" dirty="0"/>
          </a:p>
        </p:txBody>
      </p:sp>
      <p:sp>
        <p:nvSpPr>
          <p:cNvPr id="4" name="Slide Number Placeholder 3"/>
          <p:cNvSpPr>
            <a:spLocks noGrp="1"/>
          </p:cNvSpPr>
          <p:nvPr>
            <p:ph type="sldNum" sz="quarter" idx="10"/>
          </p:nvPr>
        </p:nvSpPr>
        <p:spPr/>
        <p:txBody>
          <a:bodyPr/>
          <a:lstStyle/>
          <a:p>
            <a:fld id="{348597D1-8972-4AAE-AB01-A8E723E429B3}" type="slidenum">
              <a:rPr lang="en-US" smtClean="0"/>
              <a:t>18</a:t>
            </a:fld>
            <a:endParaRPr lang="en-US"/>
          </a:p>
        </p:txBody>
      </p:sp>
    </p:spTree>
    <p:extLst>
      <p:ext uri="{BB962C8B-B14F-4D97-AF65-F5344CB8AC3E}">
        <p14:creationId xmlns:p14="http://schemas.microsoft.com/office/powerpoint/2010/main" val="282646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mailto:bsollenberger@ucsd.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Pencil and paper data</a:t>
            </a:r>
            <a:endParaRPr lang="en-US" dirty="0"/>
          </a:p>
        </p:txBody>
      </p:sp>
      <p:sp>
        <p:nvSpPr>
          <p:cNvPr id="3" name="Subtitle 2"/>
          <p:cNvSpPr>
            <a:spLocks noGrp="1"/>
          </p:cNvSpPr>
          <p:nvPr>
            <p:ph type="subTitle" idx="1"/>
          </p:nvPr>
        </p:nvSpPr>
        <p:spPr/>
        <p:txBody>
          <a:bodyPr>
            <a:normAutofit/>
          </a:bodyPr>
          <a:lstStyle/>
          <a:p>
            <a:r>
              <a:rPr lang="en-US" dirty="0" smtClean="0"/>
              <a:t>Brad Sollenberger – OSI</a:t>
            </a:r>
          </a:p>
        </p:txBody>
      </p:sp>
    </p:spTree>
    <p:extLst>
      <p:ext uri="{BB962C8B-B14F-4D97-AF65-F5344CB8AC3E}">
        <p14:creationId xmlns:p14="http://schemas.microsoft.com/office/powerpoint/2010/main" val="78281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 720p">
            <a:hlinkClick r:id="" action="ppaction://media"/>
          </p:cNvPr>
          <p:cNvPicPr>
            <a:picLocks noChangeAspect="1"/>
          </p:cNvPicPr>
          <p:nvPr>
            <a:videoFile r:link="rId1"/>
            <p:extLst>
              <p:ext uri="{DAA4B4D4-6D71-4841-9C94-3DE7FCFB9230}">
                <p14:media xmlns:p14="http://schemas.microsoft.com/office/powerpoint/2010/main" r:embed="rId2">
                  <p14:trim st="27562" end="33644.8222"/>
                </p14:media>
              </p:ext>
            </p:extLst>
          </p:nvPr>
        </p:nvPicPr>
        <p:blipFill>
          <a:blip r:embed="rId5"/>
          <a:stretch>
            <a:fillRect/>
          </a:stretch>
        </p:blipFill>
        <p:spPr>
          <a:xfrm>
            <a:off x="506752" y="116753"/>
            <a:ext cx="11161665" cy="6278437"/>
          </a:xfrm>
          <a:prstGeom prst="rect">
            <a:avLst/>
          </a:prstGeom>
        </p:spPr>
      </p:pic>
    </p:spTree>
    <p:extLst>
      <p:ext uri="{BB962C8B-B14F-4D97-AF65-F5344CB8AC3E}">
        <p14:creationId xmlns:p14="http://schemas.microsoft.com/office/powerpoint/2010/main" val="154170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577648"/>
          </a:xfrm>
        </p:spPr>
        <p:txBody>
          <a:bodyPr/>
          <a:lstStyle/>
          <a:p>
            <a:r>
              <a:rPr lang="en-US" dirty="0" smtClean="0"/>
              <a:t>Comparing notes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21953236"/>
              </p:ext>
            </p:extLst>
          </p:nvPr>
        </p:nvGraphicFramePr>
        <p:xfrm>
          <a:off x="459585" y="1391339"/>
          <a:ext cx="6091236" cy="5406390"/>
        </p:xfrm>
        <a:graphic>
          <a:graphicData uri="http://schemas.openxmlformats.org/drawingml/2006/table">
            <a:tbl>
              <a:tblPr firstRow="1" bandRow="1">
                <a:tableStyleId>{5C22544A-7EE6-4342-B048-85BDC9FD1C3A}</a:tableStyleId>
              </a:tblPr>
              <a:tblGrid>
                <a:gridCol w="869156">
                  <a:extLst>
                    <a:ext uri="{9D8B030D-6E8A-4147-A177-3AD203B41FA5}">
                      <a16:colId xmlns:a16="http://schemas.microsoft.com/office/drawing/2014/main" val="4261884154"/>
                    </a:ext>
                  </a:extLst>
                </a:gridCol>
                <a:gridCol w="5222080">
                  <a:extLst>
                    <a:ext uri="{9D8B030D-6E8A-4147-A177-3AD203B41FA5}">
                      <a16:colId xmlns:a16="http://schemas.microsoft.com/office/drawing/2014/main" val="697071357"/>
                    </a:ext>
                  </a:extLst>
                </a:gridCol>
              </a:tblGrid>
              <a:tr h="491490">
                <a:tc>
                  <a:txBody>
                    <a:bodyPr/>
                    <a:lstStyle/>
                    <a:p>
                      <a:r>
                        <a:rPr lang="en-US" dirty="0" smtClean="0"/>
                        <a:t>Step</a:t>
                      </a:r>
                      <a:endParaRPr lang="en-US" dirty="0"/>
                    </a:p>
                  </a:txBody>
                  <a:tcPr/>
                </a:tc>
                <a:tc>
                  <a:txBody>
                    <a:bodyPr/>
                    <a:lstStyle/>
                    <a:p>
                      <a:r>
                        <a:rPr lang="en-US" dirty="0" smtClean="0"/>
                        <a:t>Activity (Granular)</a:t>
                      </a:r>
                      <a:endParaRPr lang="en-US" dirty="0"/>
                    </a:p>
                  </a:txBody>
                  <a:tcPr/>
                </a:tc>
                <a:extLst>
                  <a:ext uri="{0D108BD9-81ED-4DB2-BD59-A6C34878D82A}">
                    <a16:rowId xmlns:a16="http://schemas.microsoft.com/office/drawing/2014/main" val="3262345068"/>
                  </a:ext>
                </a:extLst>
              </a:tr>
              <a:tr h="491490">
                <a:tc>
                  <a:txBody>
                    <a:bodyPr/>
                    <a:lstStyle/>
                    <a:p>
                      <a:r>
                        <a:rPr lang="en-US" dirty="0" smtClean="0"/>
                        <a:t>1</a:t>
                      </a:r>
                      <a:endParaRPr lang="en-US" dirty="0"/>
                    </a:p>
                  </a:txBody>
                  <a:tcPr/>
                </a:tc>
                <a:tc>
                  <a:txBody>
                    <a:bodyPr/>
                    <a:lstStyle/>
                    <a:p>
                      <a:r>
                        <a:rPr lang="en-US" dirty="0" smtClean="0"/>
                        <a:t>Open app, select “Invoices”</a:t>
                      </a:r>
                      <a:endParaRPr lang="en-US" dirty="0"/>
                    </a:p>
                  </a:txBody>
                  <a:tcPr/>
                </a:tc>
                <a:extLst>
                  <a:ext uri="{0D108BD9-81ED-4DB2-BD59-A6C34878D82A}">
                    <a16:rowId xmlns:a16="http://schemas.microsoft.com/office/drawing/2014/main" val="1950952487"/>
                  </a:ext>
                </a:extLst>
              </a:tr>
              <a:tr h="491490">
                <a:tc>
                  <a:txBody>
                    <a:bodyPr/>
                    <a:lstStyle/>
                    <a:p>
                      <a:r>
                        <a:rPr lang="en-US" dirty="0" smtClean="0"/>
                        <a:t>2</a:t>
                      </a:r>
                      <a:endParaRPr lang="en-US" dirty="0"/>
                    </a:p>
                  </a:txBody>
                  <a:tcPr/>
                </a:tc>
                <a:tc>
                  <a:txBody>
                    <a:bodyPr/>
                    <a:lstStyle/>
                    <a:p>
                      <a:r>
                        <a:rPr lang="en-US" dirty="0" smtClean="0"/>
                        <a:t>Click “Create Invoices”</a:t>
                      </a:r>
                      <a:endParaRPr lang="en-US" dirty="0"/>
                    </a:p>
                  </a:txBody>
                  <a:tcPr/>
                </a:tc>
                <a:extLst>
                  <a:ext uri="{0D108BD9-81ED-4DB2-BD59-A6C34878D82A}">
                    <a16:rowId xmlns:a16="http://schemas.microsoft.com/office/drawing/2014/main" val="3814001338"/>
                  </a:ext>
                </a:extLst>
              </a:tr>
              <a:tr h="491490">
                <a:tc>
                  <a:txBody>
                    <a:bodyPr/>
                    <a:lstStyle/>
                    <a:p>
                      <a:r>
                        <a:rPr lang="en-US" dirty="0" smtClean="0"/>
                        <a:t>3</a:t>
                      </a:r>
                      <a:endParaRPr lang="en-US" dirty="0"/>
                    </a:p>
                  </a:txBody>
                  <a:tcPr/>
                </a:tc>
                <a:tc>
                  <a:txBody>
                    <a:bodyPr/>
                    <a:lstStyle/>
                    <a:p>
                      <a:r>
                        <a:rPr lang="en-US" dirty="0" smtClean="0"/>
                        <a:t>Enter</a:t>
                      </a:r>
                      <a:r>
                        <a:rPr lang="en-US" baseline="0" dirty="0" smtClean="0"/>
                        <a:t> customer name and address</a:t>
                      </a:r>
                    </a:p>
                  </a:txBody>
                  <a:tcPr/>
                </a:tc>
                <a:extLst>
                  <a:ext uri="{0D108BD9-81ED-4DB2-BD59-A6C34878D82A}">
                    <a16:rowId xmlns:a16="http://schemas.microsoft.com/office/drawing/2014/main" val="3807866693"/>
                  </a:ext>
                </a:extLst>
              </a:tr>
              <a:tr h="491490">
                <a:tc>
                  <a:txBody>
                    <a:bodyPr/>
                    <a:lstStyle/>
                    <a:p>
                      <a:r>
                        <a:rPr lang="en-US" dirty="0" smtClean="0"/>
                        <a:t>4</a:t>
                      </a:r>
                      <a:endParaRPr lang="en-US" dirty="0"/>
                    </a:p>
                  </a:txBody>
                  <a:tcPr/>
                </a:tc>
                <a:tc>
                  <a:txBody>
                    <a:bodyPr/>
                    <a:lstStyle/>
                    <a:p>
                      <a:r>
                        <a:rPr lang="en-US" dirty="0" smtClean="0"/>
                        <a:t>Select purchase item from item library</a:t>
                      </a:r>
                      <a:endParaRPr lang="en-US" dirty="0"/>
                    </a:p>
                  </a:txBody>
                  <a:tcPr/>
                </a:tc>
                <a:extLst>
                  <a:ext uri="{0D108BD9-81ED-4DB2-BD59-A6C34878D82A}">
                    <a16:rowId xmlns:a16="http://schemas.microsoft.com/office/drawing/2014/main" val="3290515973"/>
                  </a:ext>
                </a:extLst>
              </a:tr>
              <a:tr h="491490">
                <a:tc>
                  <a:txBody>
                    <a:bodyPr/>
                    <a:lstStyle/>
                    <a:p>
                      <a:r>
                        <a:rPr lang="en-US" dirty="0" smtClean="0"/>
                        <a:t>5</a:t>
                      </a:r>
                      <a:endParaRPr lang="en-US" dirty="0"/>
                    </a:p>
                  </a:txBody>
                  <a:tcPr/>
                </a:tc>
                <a:tc>
                  <a:txBody>
                    <a:bodyPr/>
                    <a:lstStyle/>
                    <a:p>
                      <a:r>
                        <a:rPr lang="en-US" dirty="0" smtClean="0"/>
                        <a:t>Enter quantity</a:t>
                      </a:r>
                      <a:endParaRPr lang="en-US" dirty="0"/>
                    </a:p>
                  </a:txBody>
                  <a:tcPr/>
                </a:tc>
                <a:extLst>
                  <a:ext uri="{0D108BD9-81ED-4DB2-BD59-A6C34878D82A}">
                    <a16:rowId xmlns:a16="http://schemas.microsoft.com/office/drawing/2014/main" val="1324524557"/>
                  </a:ext>
                </a:extLst>
              </a:tr>
              <a:tr h="491490">
                <a:tc>
                  <a:txBody>
                    <a:bodyPr/>
                    <a:lstStyle/>
                    <a:p>
                      <a:r>
                        <a:rPr lang="en-US" dirty="0" smtClean="0"/>
                        <a:t>6</a:t>
                      </a:r>
                      <a:endParaRPr lang="en-US" dirty="0"/>
                    </a:p>
                  </a:txBody>
                  <a:tcPr/>
                </a:tc>
                <a:tc>
                  <a:txBody>
                    <a:bodyPr/>
                    <a:lstStyle/>
                    <a:p>
                      <a:r>
                        <a:rPr lang="en-US" dirty="0" smtClean="0"/>
                        <a:t>Add invoice details (comments)</a:t>
                      </a:r>
                      <a:endParaRPr lang="en-US" dirty="0"/>
                    </a:p>
                  </a:txBody>
                  <a:tcPr/>
                </a:tc>
                <a:extLst>
                  <a:ext uri="{0D108BD9-81ED-4DB2-BD59-A6C34878D82A}">
                    <a16:rowId xmlns:a16="http://schemas.microsoft.com/office/drawing/2014/main" val="2330415427"/>
                  </a:ext>
                </a:extLst>
              </a:tr>
              <a:tr h="491490">
                <a:tc>
                  <a:txBody>
                    <a:bodyPr/>
                    <a:lstStyle/>
                    <a:p>
                      <a:r>
                        <a:rPr lang="en-US" dirty="0" smtClean="0"/>
                        <a:t>7</a:t>
                      </a:r>
                      <a:endParaRPr lang="en-US" dirty="0"/>
                    </a:p>
                  </a:txBody>
                  <a:tcPr/>
                </a:tc>
                <a:tc>
                  <a:txBody>
                    <a:bodyPr/>
                    <a:lstStyle/>
                    <a:p>
                      <a:r>
                        <a:rPr lang="en-US" dirty="0" smtClean="0"/>
                        <a:t>Customer message (optional)</a:t>
                      </a:r>
                      <a:endParaRPr lang="en-US" dirty="0"/>
                    </a:p>
                  </a:txBody>
                  <a:tcPr/>
                </a:tc>
                <a:extLst>
                  <a:ext uri="{0D108BD9-81ED-4DB2-BD59-A6C34878D82A}">
                    <a16:rowId xmlns:a16="http://schemas.microsoft.com/office/drawing/2014/main" val="3175170845"/>
                  </a:ext>
                </a:extLst>
              </a:tr>
              <a:tr h="491490">
                <a:tc>
                  <a:txBody>
                    <a:bodyPr/>
                    <a:lstStyle/>
                    <a:p>
                      <a:r>
                        <a:rPr lang="en-US" dirty="0" smtClean="0"/>
                        <a:t>8</a:t>
                      </a:r>
                      <a:endParaRPr lang="en-US" dirty="0"/>
                    </a:p>
                  </a:txBody>
                  <a:tcPr/>
                </a:tc>
                <a:tc>
                  <a:txBody>
                    <a:bodyPr/>
                    <a:lstStyle/>
                    <a:p>
                      <a:r>
                        <a:rPr lang="en-US" dirty="0" smtClean="0"/>
                        <a:t>Preview Invoice</a:t>
                      </a:r>
                      <a:endParaRPr lang="en-US" dirty="0"/>
                    </a:p>
                  </a:txBody>
                  <a:tcPr/>
                </a:tc>
                <a:extLst>
                  <a:ext uri="{0D108BD9-81ED-4DB2-BD59-A6C34878D82A}">
                    <a16:rowId xmlns:a16="http://schemas.microsoft.com/office/drawing/2014/main" val="4031012631"/>
                  </a:ext>
                </a:extLst>
              </a:tr>
              <a:tr h="491490">
                <a:tc>
                  <a:txBody>
                    <a:bodyPr/>
                    <a:lstStyle/>
                    <a:p>
                      <a:r>
                        <a:rPr lang="en-US" dirty="0" smtClean="0"/>
                        <a:t>9</a:t>
                      </a:r>
                      <a:endParaRPr lang="en-US" dirty="0"/>
                    </a:p>
                  </a:txBody>
                  <a:tcPr/>
                </a:tc>
                <a:tc>
                  <a:txBody>
                    <a:bodyPr/>
                    <a:lstStyle/>
                    <a:p>
                      <a:r>
                        <a:rPr lang="en-US" dirty="0" smtClean="0"/>
                        <a:t>Customize Invoice</a:t>
                      </a:r>
                      <a:endParaRPr lang="en-US" dirty="0"/>
                    </a:p>
                  </a:txBody>
                  <a:tcPr/>
                </a:tc>
                <a:extLst>
                  <a:ext uri="{0D108BD9-81ED-4DB2-BD59-A6C34878D82A}">
                    <a16:rowId xmlns:a16="http://schemas.microsoft.com/office/drawing/2014/main" val="1736274285"/>
                  </a:ext>
                </a:extLst>
              </a:tr>
              <a:tr h="491490">
                <a:tc>
                  <a:txBody>
                    <a:bodyPr/>
                    <a:lstStyle/>
                    <a:p>
                      <a:r>
                        <a:rPr lang="en-US" dirty="0" smtClean="0"/>
                        <a:t>10</a:t>
                      </a:r>
                      <a:endParaRPr lang="en-US" dirty="0"/>
                    </a:p>
                  </a:txBody>
                  <a:tcPr/>
                </a:tc>
                <a:tc>
                  <a:txBody>
                    <a:bodyPr/>
                    <a:lstStyle/>
                    <a:p>
                      <a:r>
                        <a:rPr lang="en-US" dirty="0" smtClean="0"/>
                        <a:t>Send</a:t>
                      </a:r>
                      <a:endParaRPr lang="en-US" dirty="0"/>
                    </a:p>
                  </a:txBody>
                  <a:tcPr/>
                </a:tc>
                <a:extLst>
                  <a:ext uri="{0D108BD9-81ED-4DB2-BD59-A6C34878D82A}">
                    <a16:rowId xmlns:a16="http://schemas.microsoft.com/office/drawing/2014/main" val="9300366"/>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139652924"/>
              </p:ext>
            </p:extLst>
          </p:nvPr>
        </p:nvGraphicFramePr>
        <p:xfrm>
          <a:off x="6780213" y="2305844"/>
          <a:ext cx="4928393" cy="1483360"/>
        </p:xfrm>
        <a:graphic>
          <a:graphicData uri="http://schemas.openxmlformats.org/drawingml/2006/table">
            <a:tbl>
              <a:tblPr firstRow="1" bandRow="1">
                <a:tableStyleId>{5C22544A-7EE6-4342-B048-85BDC9FD1C3A}</a:tableStyleId>
              </a:tblPr>
              <a:tblGrid>
                <a:gridCol w="1230682">
                  <a:extLst>
                    <a:ext uri="{9D8B030D-6E8A-4147-A177-3AD203B41FA5}">
                      <a16:colId xmlns:a16="http://schemas.microsoft.com/office/drawing/2014/main" val="2894808376"/>
                    </a:ext>
                  </a:extLst>
                </a:gridCol>
                <a:gridCol w="3697711">
                  <a:extLst>
                    <a:ext uri="{9D8B030D-6E8A-4147-A177-3AD203B41FA5}">
                      <a16:colId xmlns:a16="http://schemas.microsoft.com/office/drawing/2014/main" val="4104993453"/>
                    </a:ext>
                  </a:extLst>
                </a:gridCol>
              </a:tblGrid>
              <a:tr h="370840">
                <a:tc>
                  <a:txBody>
                    <a:bodyPr/>
                    <a:lstStyle/>
                    <a:p>
                      <a:r>
                        <a:rPr lang="en-US" dirty="0" smtClean="0"/>
                        <a:t>Step</a:t>
                      </a:r>
                      <a:endParaRPr lang="en-US" dirty="0"/>
                    </a:p>
                  </a:txBody>
                  <a:tcPr/>
                </a:tc>
                <a:tc>
                  <a:txBody>
                    <a:bodyPr/>
                    <a:lstStyle/>
                    <a:p>
                      <a:r>
                        <a:rPr lang="en-US" dirty="0" smtClean="0"/>
                        <a:t>Activity</a:t>
                      </a:r>
                      <a:r>
                        <a:rPr lang="en-US" baseline="0" dirty="0" smtClean="0"/>
                        <a:t> (High Level/Grouped)</a:t>
                      </a:r>
                      <a:endParaRPr lang="en-US" dirty="0"/>
                    </a:p>
                  </a:txBody>
                  <a:tcPr/>
                </a:tc>
                <a:extLst>
                  <a:ext uri="{0D108BD9-81ED-4DB2-BD59-A6C34878D82A}">
                    <a16:rowId xmlns:a16="http://schemas.microsoft.com/office/drawing/2014/main" val="589686385"/>
                  </a:ext>
                </a:extLst>
              </a:tr>
              <a:tr h="370840">
                <a:tc>
                  <a:txBody>
                    <a:bodyPr/>
                    <a:lstStyle/>
                    <a:p>
                      <a:r>
                        <a:rPr lang="en-US" dirty="0" smtClean="0"/>
                        <a:t>I</a:t>
                      </a:r>
                      <a:r>
                        <a:rPr lang="en-US" baseline="0" dirty="0" smtClean="0"/>
                        <a:t> </a:t>
                      </a:r>
                      <a:endParaRPr lang="en-US" dirty="0"/>
                    </a:p>
                  </a:txBody>
                  <a:tcPr/>
                </a:tc>
                <a:tc>
                  <a:txBody>
                    <a:bodyPr/>
                    <a:lstStyle/>
                    <a:p>
                      <a:r>
                        <a:rPr lang="en-US" dirty="0" smtClean="0"/>
                        <a:t>Create Existing Customer Invoice</a:t>
                      </a:r>
                      <a:endParaRPr lang="en-US" dirty="0"/>
                    </a:p>
                  </a:txBody>
                  <a:tcPr/>
                </a:tc>
                <a:extLst>
                  <a:ext uri="{0D108BD9-81ED-4DB2-BD59-A6C34878D82A}">
                    <a16:rowId xmlns:a16="http://schemas.microsoft.com/office/drawing/2014/main" val="809276499"/>
                  </a:ext>
                </a:extLst>
              </a:tr>
              <a:tr h="370840">
                <a:tc>
                  <a:txBody>
                    <a:bodyPr/>
                    <a:lstStyle/>
                    <a:p>
                      <a:r>
                        <a:rPr lang="en-US" dirty="0" smtClean="0"/>
                        <a:t>II</a:t>
                      </a:r>
                      <a:endParaRPr lang="en-US" dirty="0"/>
                    </a:p>
                  </a:txBody>
                  <a:tcPr/>
                </a:tc>
                <a:tc>
                  <a:txBody>
                    <a:bodyPr/>
                    <a:lstStyle/>
                    <a:p>
                      <a:r>
                        <a:rPr lang="en-US" dirty="0" smtClean="0"/>
                        <a:t>Create New Customer Invoice</a:t>
                      </a:r>
                      <a:endParaRPr lang="en-US" dirty="0"/>
                    </a:p>
                  </a:txBody>
                  <a:tcPr/>
                </a:tc>
                <a:extLst>
                  <a:ext uri="{0D108BD9-81ED-4DB2-BD59-A6C34878D82A}">
                    <a16:rowId xmlns:a16="http://schemas.microsoft.com/office/drawing/2014/main" val="2610993423"/>
                  </a:ext>
                </a:extLst>
              </a:tr>
              <a:tr h="370840">
                <a:tc>
                  <a:txBody>
                    <a:bodyPr/>
                    <a:lstStyle/>
                    <a:p>
                      <a:r>
                        <a:rPr lang="en-US" dirty="0" smtClean="0"/>
                        <a:t>III</a:t>
                      </a:r>
                      <a:endParaRPr lang="en-US" dirty="0"/>
                    </a:p>
                  </a:txBody>
                  <a:tcPr/>
                </a:tc>
                <a:tc>
                  <a:txBody>
                    <a:bodyPr/>
                    <a:lstStyle/>
                    <a:p>
                      <a:r>
                        <a:rPr lang="en-US" dirty="0" smtClean="0"/>
                        <a:t>Edit Invoice</a:t>
                      </a:r>
                      <a:endParaRPr lang="en-US" dirty="0"/>
                    </a:p>
                  </a:txBody>
                  <a:tcPr/>
                </a:tc>
                <a:extLst>
                  <a:ext uri="{0D108BD9-81ED-4DB2-BD59-A6C34878D82A}">
                    <a16:rowId xmlns:a16="http://schemas.microsoft.com/office/drawing/2014/main" val="1639130407"/>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382812440"/>
              </p:ext>
            </p:extLst>
          </p:nvPr>
        </p:nvGraphicFramePr>
        <p:xfrm>
          <a:off x="6780213" y="4344207"/>
          <a:ext cx="4928393" cy="1483360"/>
        </p:xfrm>
        <a:graphic>
          <a:graphicData uri="http://schemas.openxmlformats.org/drawingml/2006/table">
            <a:tbl>
              <a:tblPr firstRow="1" bandRow="1">
                <a:tableStyleId>{5C22544A-7EE6-4342-B048-85BDC9FD1C3A}</a:tableStyleId>
              </a:tblPr>
              <a:tblGrid>
                <a:gridCol w="1230682">
                  <a:extLst>
                    <a:ext uri="{9D8B030D-6E8A-4147-A177-3AD203B41FA5}">
                      <a16:colId xmlns:a16="http://schemas.microsoft.com/office/drawing/2014/main" val="2894808376"/>
                    </a:ext>
                  </a:extLst>
                </a:gridCol>
                <a:gridCol w="3697711">
                  <a:extLst>
                    <a:ext uri="{9D8B030D-6E8A-4147-A177-3AD203B41FA5}">
                      <a16:colId xmlns:a16="http://schemas.microsoft.com/office/drawing/2014/main" val="4104993453"/>
                    </a:ext>
                  </a:extLst>
                </a:gridCol>
              </a:tblGrid>
              <a:tr h="370840">
                <a:tc>
                  <a:txBody>
                    <a:bodyPr/>
                    <a:lstStyle/>
                    <a:p>
                      <a:r>
                        <a:rPr lang="en-US" dirty="0" smtClean="0"/>
                        <a:t>Step</a:t>
                      </a:r>
                      <a:endParaRPr lang="en-US" dirty="0"/>
                    </a:p>
                  </a:txBody>
                  <a:tcPr/>
                </a:tc>
                <a:tc>
                  <a:txBody>
                    <a:bodyPr/>
                    <a:lstStyle/>
                    <a:p>
                      <a:r>
                        <a:rPr lang="en-US" dirty="0" smtClean="0"/>
                        <a:t>Exemptions</a:t>
                      </a:r>
                      <a:endParaRPr lang="en-US" dirty="0"/>
                    </a:p>
                  </a:txBody>
                  <a:tcPr/>
                </a:tc>
                <a:extLst>
                  <a:ext uri="{0D108BD9-81ED-4DB2-BD59-A6C34878D82A}">
                    <a16:rowId xmlns:a16="http://schemas.microsoft.com/office/drawing/2014/main" val="589686385"/>
                  </a:ext>
                </a:extLst>
              </a:tr>
              <a:tr h="370840">
                <a:tc>
                  <a:txBody>
                    <a:bodyPr/>
                    <a:lstStyle/>
                    <a:p>
                      <a:r>
                        <a:rPr lang="en-US" dirty="0" smtClean="0"/>
                        <a:t>3.A</a:t>
                      </a:r>
                      <a:endParaRPr lang="en-US" dirty="0"/>
                    </a:p>
                  </a:txBody>
                  <a:tcPr/>
                </a:tc>
                <a:tc>
                  <a:txBody>
                    <a:bodyPr/>
                    <a:lstStyle/>
                    <a:p>
                      <a:r>
                        <a:rPr lang="en-US" dirty="0" smtClean="0"/>
                        <a:t>Create new customer record</a:t>
                      </a:r>
                      <a:endParaRPr lang="en-US" dirty="0"/>
                    </a:p>
                  </a:txBody>
                  <a:tcPr/>
                </a:tc>
                <a:extLst>
                  <a:ext uri="{0D108BD9-81ED-4DB2-BD59-A6C34878D82A}">
                    <a16:rowId xmlns:a16="http://schemas.microsoft.com/office/drawing/2014/main" val="809276499"/>
                  </a:ext>
                </a:extLst>
              </a:tr>
              <a:tr h="370840">
                <a:tc>
                  <a:txBody>
                    <a:bodyPr/>
                    <a:lstStyle/>
                    <a:p>
                      <a:r>
                        <a:rPr lang="en-US" dirty="0" smtClean="0"/>
                        <a:t>9.A</a:t>
                      </a:r>
                      <a:endParaRPr lang="en-US" dirty="0"/>
                    </a:p>
                  </a:txBody>
                  <a:tcPr/>
                </a:tc>
                <a:tc>
                  <a:txBody>
                    <a:bodyPr/>
                    <a:lstStyle/>
                    <a:p>
                      <a:r>
                        <a:rPr lang="en-US" dirty="0" smtClean="0"/>
                        <a:t>Edit Invoice</a:t>
                      </a:r>
                      <a:endParaRPr lang="en-US" dirty="0"/>
                    </a:p>
                  </a:txBody>
                  <a:tcPr/>
                </a:tc>
                <a:extLst>
                  <a:ext uri="{0D108BD9-81ED-4DB2-BD59-A6C34878D82A}">
                    <a16:rowId xmlns:a16="http://schemas.microsoft.com/office/drawing/2014/main" val="2610993423"/>
                  </a:ext>
                </a:extLst>
              </a:tr>
              <a:tr h="370840">
                <a:tc>
                  <a:txBody>
                    <a:bodyPr/>
                    <a:lstStyle/>
                    <a:p>
                      <a:r>
                        <a:rPr lang="en-US" dirty="0" smtClean="0"/>
                        <a:t>10.A</a:t>
                      </a:r>
                      <a:endParaRPr lang="en-US" dirty="0"/>
                    </a:p>
                  </a:txBody>
                  <a:tcPr/>
                </a:tc>
                <a:tc>
                  <a:txBody>
                    <a:bodyPr/>
                    <a:lstStyle/>
                    <a:p>
                      <a:r>
                        <a:rPr lang="en-US" dirty="0" smtClean="0"/>
                        <a:t>Click “Save” </a:t>
                      </a:r>
                      <a:r>
                        <a:rPr lang="en-US" i="1" dirty="0" smtClean="0"/>
                        <a:t>then </a:t>
                      </a:r>
                      <a:r>
                        <a:rPr lang="en-US" i="0" dirty="0" smtClean="0"/>
                        <a:t>Send</a:t>
                      </a:r>
                      <a:endParaRPr lang="en-US" dirty="0"/>
                    </a:p>
                  </a:txBody>
                  <a:tcPr/>
                </a:tc>
                <a:extLst>
                  <a:ext uri="{0D108BD9-81ED-4DB2-BD59-A6C34878D82A}">
                    <a16:rowId xmlns:a16="http://schemas.microsoft.com/office/drawing/2014/main" val="1639130407"/>
                  </a:ext>
                </a:extLst>
              </a:tr>
            </a:tbl>
          </a:graphicData>
        </a:graphic>
      </p:graphicFrame>
    </p:spTree>
    <p:extLst>
      <p:ext uri="{BB962C8B-B14F-4D97-AF65-F5344CB8AC3E}">
        <p14:creationId xmlns:p14="http://schemas.microsoft.com/office/powerpoint/2010/main" val="9329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Process Observation Worksheet</a:t>
            </a:r>
            <a:endParaRPr lang="en-US" dirty="0"/>
          </a:p>
        </p:txBody>
      </p:sp>
      <p:sp>
        <p:nvSpPr>
          <p:cNvPr id="3" name="Content Placeholder 2"/>
          <p:cNvSpPr>
            <a:spLocks noGrp="1"/>
          </p:cNvSpPr>
          <p:nvPr>
            <p:ph idx="1"/>
          </p:nvPr>
        </p:nvSpPr>
        <p:spPr>
          <a:xfrm>
            <a:off x="581192" y="1790323"/>
            <a:ext cx="6517876" cy="5087388"/>
          </a:xfrm>
        </p:spPr>
        <p:txBody>
          <a:bodyPr>
            <a:normAutofit fontScale="92500" lnSpcReduction="20000"/>
          </a:bodyPr>
          <a:lstStyle/>
          <a:p>
            <a:r>
              <a:rPr lang="en-US" dirty="0" smtClean="0"/>
              <a:t>Explain why this is being collected</a:t>
            </a:r>
          </a:p>
          <a:p>
            <a:pPr lvl="1"/>
            <a:r>
              <a:rPr lang="en-US" dirty="0" smtClean="0"/>
              <a:t>“This is to reflect the process, not your performance in any way”</a:t>
            </a:r>
          </a:p>
          <a:p>
            <a:pPr lvl="1"/>
            <a:r>
              <a:rPr lang="en-US" dirty="0" smtClean="0"/>
              <a:t>“We will use this to compare and evaluate efficiencies against the new system”</a:t>
            </a:r>
          </a:p>
          <a:p>
            <a:pPr lvl="1"/>
            <a:r>
              <a:rPr lang="en-US" dirty="0" smtClean="0"/>
              <a:t>“We are looking to capture </a:t>
            </a:r>
            <a:r>
              <a:rPr lang="en-US" i="1" dirty="0" smtClean="0"/>
              <a:t>touch</a:t>
            </a:r>
            <a:r>
              <a:rPr lang="en-US" dirty="0" smtClean="0"/>
              <a:t> time and cycle time</a:t>
            </a:r>
          </a:p>
          <a:p>
            <a:r>
              <a:rPr lang="en-US" dirty="0" smtClean="0"/>
              <a:t>Explain how to collect it</a:t>
            </a:r>
          </a:p>
          <a:p>
            <a:pPr lvl="1"/>
            <a:r>
              <a:rPr lang="en-US" dirty="0" smtClean="0"/>
              <a:t>“Keep track of the </a:t>
            </a:r>
            <a:r>
              <a:rPr lang="en-US" i="1" dirty="0" smtClean="0"/>
              <a:t>waiting</a:t>
            </a:r>
            <a:r>
              <a:rPr lang="en-US" dirty="0" smtClean="0"/>
              <a:t> time”</a:t>
            </a:r>
          </a:p>
          <a:p>
            <a:pPr lvl="1"/>
            <a:r>
              <a:rPr lang="en-US" dirty="0" smtClean="0"/>
              <a:t>“Use a stop watch, app, or the clock”</a:t>
            </a:r>
          </a:p>
          <a:p>
            <a:pPr lvl="1"/>
            <a:r>
              <a:rPr lang="en-US" dirty="0" smtClean="0"/>
              <a:t>“3 different observation periods (different time of day, day of week) with 10 consecutive observations in each period is ideal”</a:t>
            </a:r>
          </a:p>
          <a:p>
            <a:pPr lvl="1"/>
            <a:r>
              <a:rPr lang="en-US" dirty="0" smtClean="0"/>
              <a:t>“Be as accurate as possible”</a:t>
            </a:r>
          </a:p>
          <a:p>
            <a:pPr lvl="2"/>
            <a:r>
              <a:rPr lang="en-US" dirty="0" smtClean="0"/>
              <a:t>Additional reassurance may be needed here – Give praise… reiterate it’s only 30 observations… </a:t>
            </a:r>
            <a:br>
              <a:rPr lang="en-US" dirty="0" smtClean="0"/>
            </a:br>
            <a:r>
              <a:rPr lang="en-US" dirty="0" smtClean="0"/>
              <a:t>“Don’t stress over being perfect – directionally correct is all we need”</a:t>
            </a:r>
          </a:p>
          <a:p>
            <a:r>
              <a:rPr lang="en-US" dirty="0"/>
              <a:t>If </a:t>
            </a:r>
            <a:r>
              <a:rPr lang="en-US" dirty="0" smtClean="0"/>
              <a:t>resistant</a:t>
            </a:r>
          </a:p>
          <a:p>
            <a:pPr lvl="1"/>
            <a:r>
              <a:rPr lang="en-US" dirty="0" smtClean="0"/>
              <a:t>Be flexible, if appropriate</a:t>
            </a:r>
          </a:p>
          <a:p>
            <a:pPr lvl="1"/>
            <a:r>
              <a:rPr lang="en-US" dirty="0" smtClean="0"/>
              <a:t>Engage </a:t>
            </a:r>
            <a:r>
              <a:rPr lang="en-US" dirty="0"/>
              <a:t>other staff, or work with them on </a:t>
            </a:r>
            <a:r>
              <a:rPr lang="en-US" dirty="0" smtClean="0"/>
              <a:t>alternatives – direct observation</a:t>
            </a:r>
            <a:endParaRPr lang="en-US" dirty="0"/>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29652"/>
          <a:stretch/>
        </p:blipFill>
        <p:spPr>
          <a:xfrm>
            <a:off x="7000032" y="2648637"/>
            <a:ext cx="5055558" cy="3370761"/>
          </a:xfrm>
          <a:prstGeom prst="rect">
            <a:avLst/>
          </a:prstGeom>
        </p:spPr>
      </p:pic>
    </p:spTree>
    <p:extLst>
      <p:ext uri="{BB962C8B-B14F-4D97-AF65-F5344CB8AC3E}">
        <p14:creationId xmlns:p14="http://schemas.microsoft.com/office/powerpoint/2010/main" val="1730326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Process maps with Process Observations</a:t>
            </a:r>
            <a:endParaRPr lang="en-US" dirty="0"/>
          </a:p>
        </p:txBody>
      </p:sp>
      <p:sp>
        <p:nvSpPr>
          <p:cNvPr id="3" name="Content Placeholder 2"/>
          <p:cNvSpPr>
            <a:spLocks noGrp="1"/>
          </p:cNvSpPr>
          <p:nvPr>
            <p:ph idx="1"/>
          </p:nvPr>
        </p:nvSpPr>
        <p:spPr>
          <a:xfrm>
            <a:off x="581193" y="1878676"/>
            <a:ext cx="5110254" cy="5065222"/>
          </a:xfrm>
        </p:spPr>
        <p:txBody>
          <a:bodyPr>
            <a:normAutofit lnSpcReduction="10000"/>
          </a:bodyPr>
          <a:lstStyle/>
          <a:p>
            <a:pPr marL="0" indent="0">
              <a:buNone/>
            </a:pPr>
            <a:r>
              <a:rPr lang="en-US" b="1" u="sng" dirty="0" smtClean="0"/>
              <a:t>Day of </a:t>
            </a:r>
            <a:r>
              <a:rPr lang="en-US" b="1" u="sng" dirty="0" err="1" smtClean="0"/>
              <a:t>Gemba</a:t>
            </a:r>
            <a:endParaRPr lang="en-US" b="1" u="sng" dirty="0" smtClean="0"/>
          </a:p>
          <a:p>
            <a:r>
              <a:rPr lang="en-US" dirty="0" smtClean="0"/>
              <a:t>Go to </a:t>
            </a:r>
            <a:r>
              <a:rPr lang="en-US" dirty="0" err="1" smtClean="0"/>
              <a:t>Gemba</a:t>
            </a:r>
            <a:r>
              <a:rPr lang="en-US" dirty="0" smtClean="0"/>
              <a:t>/SME Interviews</a:t>
            </a:r>
          </a:p>
          <a:p>
            <a:r>
              <a:rPr lang="en-US" dirty="0" smtClean="0"/>
              <a:t>Observe/Document the Process</a:t>
            </a:r>
          </a:p>
          <a:p>
            <a:r>
              <a:rPr lang="en-US" dirty="0" smtClean="0"/>
              <a:t>Teach the Process Observation Worksheet</a:t>
            </a:r>
          </a:p>
          <a:p>
            <a:pPr marL="0" indent="0">
              <a:buNone/>
            </a:pPr>
            <a:r>
              <a:rPr lang="en-US" b="1" u="sng" dirty="0" smtClean="0"/>
              <a:t>Data Collection Prep</a:t>
            </a:r>
          </a:p>
          <a:p>
            <a:r>
              <a:rPr lang="en-US" dirty="0" smtClean="0"/>
              <a:t>Refine/Validate Current State </a:t>
            </a:r>
          </a:p>
          <a:p>
            <a:r>
              <a:rPr lang="en-US" dirty="0" smtClean="0"/>
              <a:t>Create Process Observation Worksheet based on map boxes</a:t>
            </a:r>
          </a:p>
          <a:p>
            <a:pPr lvl="1"/>
            <a:r>
              <a:rPr lang="en-US" dirty="0" smtClean="0"/>
              <a:t>(Be sure to leave some blank “Description of Operation” spaces available)</a:t>
            </a:r>
          </a:p>
          <a:p>
            <a:r>
              <a:rPr lang="en-US" dirty="0" smtClean="0"/>
              <a:t>Send to SME</a:t>
            </a:r>
          </a:p>
          <a:p>
            <a:pPr marL="0" indent="0">
              <a:buNone/>
            </a:pPr>
            <a:r>
              <a:rPr lang="en-US" b="1" u="sng" dirty="0" smtClean="0"/>
              <a:t>Synthesis</a:t>
            </a:r>
          </a:p>
          <a:p>
            <a:r>
              <a:rPr lang="en-US" dirty="0" smtClean="0"/>
              <a:t>Collect Data</a:t>
            </a:r>
          </a:p>
          <a:p>
            <a:r>
              <a:rPr lang="en-US" dirty="0" smtClean="0"/>
              <a:t>Enter onto Current State Map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211" y="2420389"/>
            <a:ext cx="5486400" cy="3657600"/>
          </a:xfrm>
          <a:prstGeom prst="rect">
            <a:avLst/>
          </a:prstGeom>
        </p:spPr>
      </p:pic>
    </p:spTree>
    <p:extLst>
      <p:ext uri="{BB962C8B-B14F-4D97-AF65-F5344CB8AC3E}">
        <p14:creationId xmlns:p14="http://schemas.microsoft.com/office/powerpoint/2010/main" val="144028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9984"/>
          <a:stretch/>
        </p:blipFill>
        <p:spPr>
          <a:xfrm>
            <a:off x="0" y="1395185"/>
            <a:ext cx="6097870" cy="4067629"/>
          </a:xfrm>
          <a:prstGeom prst="rect">
            <a:avLst/>
          </a:prstGeom>
        </p:spPr>
      </p:pic>
      <p:pic>
        <p:nvPicPr>
          <p:cNvPr id="3" name="Picture 2" descr="Process Observation Sheet  [Compatibility Mode] - Excel"/>
          <p:cNvPicPr>
            <a:picLocks noChangeAspect="1"/>
          </p:cNvPicPr>
          <p:nvPr/>
        </p:nvPicPr>
        <p:blipFill rotWithShape="1">
          <a:blip r:embed="rId3">
            <a:extLst>
              <a:ext uri="{28A0092B-C50C-407E-A947-70E740481C1C}">
                <a14:useLocalDpi xmlns:a14="http://schemas.microsoft.com/office/drawing/2010/main" val="0"/>
              </a:ext>
            </a:extLst>
          </a:blip>
          <a:srcRect t="18344" r="68979" b="4808"/>
          <a:stretch/>
        </p:blipFill>
        <p:spPr>
          <a:xfrm>
            <a:off x="8159439" y="1068746"/>
            <a:ext cx="3423866" cy="5270269"/>
          </a:xfrm>
          <a:prstGeom prst="rect">
            <a:avLst/>
          </a:prstGeom>
        </p:spPr>
      </p:pic>
      <p:cxnSp>
        <p:nvCxnSpPr>
          <p:cNvPr id="4" name="Straight Arrow Connector 3"/>
          <p:cNvCxnSpPr/>
          <p:nvPr/>
        </p:nvCxnSpPr>
        <p:spPr>
          <a:xfrm>
            <a:off x="1172452" y="2356123"/>
            <a:ext cx="7562031" cy="1395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172452" y="2880352"/>
            <a:ext cx="7562031" cy="384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935" y="2967593"/>
            <a:ext cx="5635060" cy="2272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53467" y="3194856"/>
            <a:ext cx="3781016" cy="3235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5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86" t="13010" r="1575" b="10384"/>
          <a:stretch/>
        </p:blipFill>
        <p:spPr>
          <a:xfrm>
            <a:off x="1490749" y="621077"/>
            <a:ext cx="9776163" cy="5979228"/>
          </a:xfrm>
          <a:prstGeom prst="rect">
            <a:avLst/>
          </a:prstGeom>
        </p:spPr>
      </p:pic>
    </p:spTree>
    <p:extLst>
      <p:ext uri="{BB962C8B-B14F-4D97-AF65-F5344CB8AC3E}">
        <p14:creationId xmlns:p14="http://schemas.microsoft.com/office/powerpoint/2010/main" val="4388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defined</a:t>
            </a:r>
            <a:endParaRPr lang="en-US" dirty="0"/>
          </a:p>
        </p:txBody>
      </p:sp>
      <p:sp>
        <p:nvSpPr>
          <p:cNvPr id="3" name="Content Placeholder 2"/>
          <p:cNvSpPr>
            <a:spLocks noGrp="1"/>
          </p:cNvSpPr>
          <p:nvPr>
            <p:ph sz="half" idx="1"/>
          </p:nvPr>
        </p:nvSpPr>
        <p:spPr>
          <a:xfrm>
            <a:off x="437567" y="1940997"/>
            <a:ext cx="4128532" cy="4779564"/>
          </a:xfrm>
        </p:spPr>
        <p:txBody>
          <a:bodyPr/>
          <a:lstStyle/>
          <a:p>
            <a:r>
              <a:rPr lang="en-US" dirty="0" smtClean="0"/>
              <a:t>Process Time = “Touch” time</a:t>
            </a:r>
          </a:p>
          <a:p>
            <a:r>
              <a:rPr lang="en-US" dirty="0" smtClean="0"/>
              <a:t>Cycle Time = Process Time + Wait time </a:t>
            </a:r>
          </a:p>
          <a:p>
            <a:pPr lvl="1"/>
            <a:r>
              <a:rPr lang="en-US" dirty="0" smtClean="0"/>
              <a:t>Workflow timestamps are a good example</a:t>
            </a:r>
          </a:p>
          <a:p>
            <a:r>
              <a:rPr lang="en-US" dirty="0" smtClean="0"/>
              <a:t>Lead Time = Sum of all cycle times from input to output</a:t>
            </a:r>
          </a:p>
          <a:p>
            <a:r>
              <a:rPr lang="en-US" dirty="0" smtClean="0"/>
              <a:t>Throughput Yield = % of time the product progresses in the process, or an exception occurs</a:t>
            </a:r>
          </a:p>
          <a:p>
            <a:pPr lvl="1"/>
            <a:r>
              <a:rPr lang="en-US" dirty="0" smtClean="0"/>
              <a:t>Decision diamonds on the current state map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098" y="2520526"/>
            <a:ext cx="7143750" cy="3048000"/>
          </a:xfrm>
          <a:prstGeom prst="rect">
            <a:avLst/>
          </a:prstGeom>
        </p:spPr>
      </p:pic>
    </p:spTree>
    <p:extLst>
      <p:ext uri="{BB962C8B-B14F-4D97-AF65-F5344CB8AC3E}">
        <p14:creationId xmlns:p14="http://schemas.microsoft.com/office/powerpoint/2010/main" val="3183163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4486" t="13010" r="1575" b="10384"/>
          <a:stretch/>
        </p:blipFill>
        <p:spPr>
          <a:xfrm>
            <a:off x="1490749" y="621077"/>
            <a:ext cx="9776163" cy="5979228"/>
          </a:xfrm>
          <a:prstGeom prst="rect">
            <a:avLst/>
          </a:prstGeom>
        </p:spPr>
      </p:pic>
      <p:sp>
        <p:nvSpPr>
          <p:cNvPr id="4" name="Rectangle 3"/>
          <p:cNvSpPr/>
          <p:nvPr/>
        </p:nvSpPr>
        <p:spPr>
          <a:xfrm>
            <a:off x="7880070" y="1945179"/>
            <a:ext cx="549036" cy="310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rot="16200000">
            <a:off x="4492337" y="4781329"/>
            <a:ext cx="346363" cy="353292"/>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0" name="Left Brace 9"/>
          <p:cNvSpPr/>
          <p:nvPr/>
        </p:nvSpPr>
        <p:spPr>
          <a:xfrm rot="5400000">
            <a:off x="7425349" y="4314997"/>
            <a:ext cx="346363" cy="353292"/>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1" name="Rectangle 10"/>
          <p:cNvSpPr/>
          <p:nvPr/>
        </p:nvSpPr>
        <p:spPr>
          <a:xfrm>
            <a:off x="7862455" y="1483855"/>
            <a:ext cx="3089563" cy="4017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Volume = 7 invoices per day</a:t>
            </a:r>
            <a:endParaRPr lang="en-US" dirty="0">
              <a:solidFill>
                <a:schemeClr val="tx1"/>
              </a:solidFill>
            </a:endParaRPr>
          </a:p>
        </p:txBody>
      </p:sp>
      <p:sp>
        <p:nvSpPr>
          <p:cNvPr id="17" name="Rectangle 16"/>
          <p:cNvSpPr/>
          <p:nvPr/>
        </p:nvSpPr>
        <p:spPr>
          <a:xfrm>
            <a:off x="4489302" y="5146949"/>
            <a:ext cx="2632363" cy="666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Revision Req’d? TPY:  </a:t>
            </a:r>
          </a:p>
          <a:p>
            <a:pPr algn="ctr"/>
            <a:r>
              <a:rPr lang="en-US" dirty="0" smtClean="0">
                <a:solidFill>
                  <a:schemeClr val="tx1"/>
                </a:solidFill>
              </a:rPr>
              <a:t>14.3% (NO) 85.7% (YES)</a:t>
            </a:r>
            <a:endParaRPr lang="en-US" dirty="0">
              <a:solidFill>
                <a:schemeClr val="tx1"/>
              </a:solidFill>
            </a:endParaRPr>
          </a:p>
        </p:txBody>
      </p:sp>
      <p:sp>
        <p:nvSpPr>
          <p:cNvPr id="18" name="Rectangle 17"/>
          <p:cNvSpPr/>
          <p:nvPr/>
        </p:nvSpPr>
        <p:spPr>
          <a:xfrm>
            <a:off x="7421884" y="3681807"/>
            <a:ext cx="2707178" cy="5347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New Invoice? TPY:  </a:t>
            </a:r>
          </a:p>
          <a:p>
            <a:pPr algn="ctr"/>
            <a:r>
              <a:rPr lang="en-US" dirty="0" smtClean="0">
                <a:solidFill>
                  <a:schemeClr val="tx1"/>
                </a:solidFill>
              </a:rPr>
              <a:t>14.3% (NO) 85.7% (YES)</a:t>
            </a:r>
            <a:endParaRPr lang="en-US" dirty="0">
              <a:solidFill>
                <a:schemeClr val="tx1"/>
              </a:solidFill>
            </a:endParaRPr>
          </a:p>
        </p:txBody>
      </p:sp>
      <p:sp>
        <p:nvSpPr>
          <p:cNvPr id="21" name="Rectangle 20"/>
          <p:cNvSpPr/>
          <p:nvPr/>
        </p:nvSpPr>
        <p:spPr>
          <a:xfrm>
            <a:off x="9584574" y="2148531"/>
            <a:ext cx="706582" cy="15256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91445" y="6295489"/>
            <a:ext cx="4270664" cy="188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7258" y="5903734"/>
            <a:ext cx="4270664" cy="18804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94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 to your current state map</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84533972"/>
              </p:ext>
            </p:extLst>
          </p:nvPr>
        </p:nvGraphicFramePr>
        <p:xfrm>
          <a:off x="6609100" y="2232257"/>
          <a:ext cx="3709849" cy="3981208"/>
        </p:xfrm>
        <a:graphic>
          <a:graphicData uri="http://schemas.openxmlformats.org/drawingml/2006/table">
            <a:tbl>
              <a:tblPr firstRow="1" bandRow="1">
                <a:tableStyleId>{5C22544A-7EE6-4342-B048-85BDC9FD1C3A}</a:tableStyleId>
              </a:tblPr>
              <a:tblGrid>
                <a:gridCol w="1581619">
                  <a:extLst>
                    <a:ext uri="{9D8B030D-6E8A-4147-A177-3AD203B41FA5}">
                      <a16:colId xmlns:a16="http://schemas.microsoft.com/office/drawing/2014/main" val="4146419738"/>
                    </a:ext>
                  </a:extLst>
                </a:gridCol>
                <a:gridCol w="2128230">
                  <a:extLst>
                    <a:ext uri="{9D8B030D-6E8A-4147-A177-3AD203B41FA5}">
                      <a16:colId xmlns:a16="http://schemas.microsoft.com/office/drawing/2014/main" val="3520087431"/>
                    </a:ext>
                  </a:extLst>
                </a:gridCol>
              </a:tblGrid>
              <a:tr h="477304">
                <a:tc>
                  <a:txBody>
                    <a:bodyPr/>
                    <a:lstStyle/>
                    <a:p>
                      <a:pPr algn="ctr"/>
                      <a:r>
                        <a:rPr lang="en-US" dirty="0" smtClean="0"/>
                        <a:t>Process</a:t>
                      </a:r>
                      <a:r>
                        <a:rPr lang="en-US" baseline="0" dirty="0" smtClean="0"/>
                        <a:t> Data</a:t>
                      </a:r>
                      <a:endParaRPr lang="en-US" dirty="0"/>
                    </a:p>
                  </a:txBody>
                  <a:tcPr/>
                </a:tc>
                <a:tc>
                  <a:txBody>
                    <a:bodyPr/>
                    <a:lstStyle/>
                    <a:p>
                      <a:pPr algn="ctr"/>
                      <a:r>
                        <a:rPr lang="en-US" dirty="0" smtClean="0"/>
                        <a:t>Metric</a:t>
                      </a:r>
                      <a:endParaRPr lang="en-US" dirty="0"/>
                    </a:p>
                  </a:txBody>
                  <a:tcPr/>
                </a:tc>
                <a:extLst>
                  <a:ext uri="{0D108BD9-81ED-4DB2-BD59-A6C34878D82A}">
                    <a16:rowId xmlns:a16="http://schemas.microsoft.com/office/drawing/2014/main" val="1224663292"/>
                  </a:ext>
                </a:extLst>
              </a:tr>
              <a:tr h="477304">
                <a:tc>
                  <a:txBody>
                    <a:bodyPr/>
                    <a:lstStyle/>
                    <a:p>
                      <a:r>
                        <a:rPr lang="en-US" dirty="0" err="1" smtClean="0"/>
                        <a:t>Avg</a:t>
                      </a:r>
                      <a:r>
                        <a:rPr lang="en-US" baseline="0" dirty="0" smtClean="0"/>
                        <a:t> </a:t>
                      </a:r>
                      <a:r>
                        <a:rPr lang="en-US" dirty="0" smtClean="0"/>
                        <a:t>PT</a:t>
                      </a:r>
                      <a:endParaRPr lang="en-US" dirty="0"/>
                    </a:p>
                  </a:txBody>
                  <a:tcPr/>
                </a:tc>
                <a:tc>
                  <a:txBody>
                    <a:bodyPr/>
                    <a:lstStyle/>
                    <a:p>
                      <a:r>
                        <a:rPr lang="en-US" dirty="0" smtClean="0"/>
                        <a:t>2m 17s</a:t>
                      </a:r>
                      <a:endParaRPr lang="en-US" dirty="0"/>
                    </a:p>
                  </a:txBody>
                  <a:tcPr/>
                </a:tc>
                <a:extLst>
                  <a:ext uri="{0D108BD9-81ED-4DB2-BD59-A6C34878D82A}">
                    <a16:rowId xmlns:a16="http://schemas.microsoft.com/office/drawing/2014/main" val="2457500465"/>
                  </a:ext>
                </a:extLst>
              </a:tr>
              <a:tr h="477304">
                <a:tc>
                  <a:txBody>
                    <a:bodyPr/>
                    <a:lstStyle/>
                    <a:p>
                      <a:r>
                        <a:rPr lang="en-US" dirty="0" smtClean="0"/>
                        <a:t>PT</a:t>
                      </a:r>
                      <a:r>
                        <a:rPr lang="en-US" baseline="0" dirty="0" smtClean="0"/>
                        <a:t> Range</a:t>
                      </a:r>
                      <a:endParaRPr lang="en-US" dirty="0"/>
                    </a:p>
                  </a:txBody>
                  <a:tcPr/>
                </a:tc>
                <a:tc>
                  <a:txBody>
                    <a:bodyPr/>
                    <a:lstStyle/>
                    <a:p>
                      <a:r>
                        <a:rPr lang="en-US" dirty="0" smtClean="0"/>
                        <a:t>37s – 8m 6s</a:t>
                      </a:r>
                      <a:endParaRPr lang="en-US" dirty="0"/>
                    </a:p>
                  </a:txBody>
                  <a:tcPr/>
                </a:tc>
                <a:extLst>
                  <a:ext uri="{0D108BD9-81ED-4DB2-BD59-A6C34878D82A}">
                    <a16:rowId xmlns:a16="http://schemas.microsoft.com/office/drawing/2014/main" val="648711505"/>
                  </a:ext>
                </a:extLst>
              </a:tr>
              <a:tr h="477304">
                <a:tc>
                  <a:txBody>
                    <a:bodyPr/>
                    <a:lstStyle/>
                    <a:p>
                      <a:r>
                        <a:rPr lang="en-US" dirty="0" err="1" smtClean="0"/>
                        <a:t>Avg</a:t>
                      </a:r>
                      <a:r>
                        <a:rPr lang="en-US" baseline="0" dirty="0" smtClean="0"/>
                        <a:t> L</a:t>
                      </a:r>
                      <a:r>
                        <a:rPr lang="en-US" dirty="0" smtClean="0"/>
                        <a:t>T</a:t>
                      </a:r>
                      <a:endParaRPr lang="en-US" dirty="0"/>
                    </a:p>
                  </a:txBody>
                  <a:tcPr/>
                </a:tc>
                <a:tc>
                  <a:txBody>
                    <a:bodyPr/>
                    <a:lstStyle/>
                    <a:p>
                      <a:r>
                        <a:rPr lang="en-US" dirty="0" smtClean="0"/>
                        <a:t>2.27</a:t>
                      </a:r>
                      <a:r>
                        <a:rPr lang="en-US" baseline="0" dirty="0" smtClean="0"/>
                        <a:t> </a:t>
                      </a:r>
                      <a:r>
                        <a:rPr lang="en-US" baseline="0" dirty="0" err="1" smtClean="0"/>
                        <a:t>hrs</a:t>
                      </a:r>
                      <a:endParaRPr lang="en-US" dirty="0"/>
                    </a:p>
                  </a:txBody>
                  <a:tcPr/>
                </a:tc>
                <a:extLst>
                  <a:ext uri="{0D108BD9-81ED-4DB2-BD59-A6C34878D82A}">
                    <a16:rowId xmlns:a16="http://schemas.microsoft.com/office/drawing/2014/main" val="1288501481"/>
                  </a:ext>
                </a:extLst>
              </a:tr>
              <a:tr h="477304">
                <a:tc>
                  <a:txBody>
                    <a:bodyPr/>
                    <a:lstStyle/>
                    <a:p>
                      <a:r>
                        <a:rPr lang="en-US" dirty="0" smtClean="0"/>
                        <a:t>LT Range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37s – 10h 3m 11s</a:t>
                      </a:r>
                    </a:p>
                  </a:txBody>
                  <a:tcPr/>
                </a:tc>
                <a:extLst>
                  <a:ext uri="{0D108BD9-81ED-4DB2-BD59-A6C34878D82A}">
                    <a16:rowId xmlns:a16="http://schemas.microsoft.com/office/drawing/2014/main" val="2508433283"/>
                  </a:ext>
                </a:extLst>
              </a:tr>
              <a:tr h="477304">
                <a:tc>
                  <a:txBody>
                    <a:bodyPr/>
                    <a:lstStyle/>
                    <a:p>
                      <a:r>
                        <a:rPr lang="en-US" dirty="0" err="1" smtClean="0"/>
                        <a:t>Avg</a:t>
                      </a:r>
                      <a:r>
                        <a:rPr lang="en-US" dirty="0" smtClean="0"/>
                        <a:t> Daily Volume</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359940029"/>
                  </a:ext>
                </a:extLst>
              </a:tr>
              <a:tr h="477304">
                <a:tc>
                  <a:txBody>
                    <a:bodyPr/>
                    <a:lstStyle/>
                    <a:p>
                      <a:r>
                        <a:rPr lang="en-US" dirty="0" smtClean="0"/>
                        <a:t>Revision TPY</a:t>
                      </a:r>
                      <a:endParaRPr lang="en-US" dirty="0"/>
                    </a:p>
                  </a:txBody>
                  <a:tcPr/>
                </a:tc>
                <a:tc>
                  <a:txBody>
                    <a:bodyPr/>
                    <a:lstStyle/>
                    <a:p>
                      <a:r>
                        <a:rPr lang="en-US" dirty="0" smtClean="0"/>
                        <a:t>14.3%</a:t>
                      </a:r>
                      <a:endParaRPr lang="en-US" dirty="0"/>
                    </a:p>
                  </a:txBody>
                  <a:tcPr/>
                </a:tc>
                <a:extLst>
                  <a:ext uri="{0D108BD9-81ED-4DB2-BD59-A6C34878D82A}">
                    <a16:rowId xmlns:a16="http://schemas.microsoft.com/office/drawing/2014/main" val="3592901217"/>
                  </a:ext>
                </a:extLst>
              </a:tr>
              <a:tr h="477304">
                <a:tc>
                  <a:txBody>
                    <a:bodyPr/>
                    <a:lstStyle/>
                    <a:p>
                      <a:r>
                        <a:rPr lang="en-US" dirty="0" smtClean="0"/>
                        <a:t>Custom TPY</a:t>
                      </a:r>
                      <a:endParaRPr lang="en-US" dirty="0"/>
                    </a:p>
                  </a:txBody>
                  <a:tcPr/>
                </a:tc>
                <a:tc>
                  <a:txBody>
                    <a:bodyPr/>
                    <a:lstStyle/>
                    <a:p>
                      <a:r>
                        <a:rPr lang="en-US" dirty="0" smtClean="0"/>
                        <a:t>14.3%</a:t>
                      </a:r>
                      <a:endParaRPr lang="en-US" dirty="0"/>
                    </a:p>
                  </a:txBody>
                  <a:tcPr/>
                </a:tc>
                <a:extLst>
                  <a:ext uri="{0D108BD9-81ED-4DB2-BD59-A6C34878D82A}">
                    <a16:rowId xmlns:a16="http://schemas.microsoft.com/office/drawing/2014/main" val="73679989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88191749"/>
              </p:ext>
            </p:extLst>
          </p:nvPr>
        </p:nvGraphicFramePr>
        <p:xfrm>
          <a:off x="1424265" y="2232257"/>
          <a:ext cx="3709849" cy="3981208"/>
        </p:xfrm>
        <a:graphic>
          <a:graphicData uri="http://schemas.openxmlformats.org/drawingml/2006/table">
            <a:tbl>
              <a:tblPr firstRow="1" bandRow="1">
                <a:tableStyleId>{5C22544A-7EE6-4342-B048-85BDC9FD1C3A}</a:tableStyleId>
              </a:tblPr>
              <a:tblGrid>
                <a:gridCol w="1005051">
                  <a:extLst>
                    <a:ext uri="{9D8B030D-6E8A-4147-A177-3AD203B41FA5}">
                      <a16:colId xmlns:a16="http://schemas.microsoft.com/office/drawing/2014/main" val="186427120"/>
                    </a:ext>
                  </a:extLst>
                </a:gridCol>
                <a:gridCol w="1352399">
                  <a:extLst>
                    <a:ext uri="{9D8B030D-6E8A-4147-A177-3AD203B41FA5}">
                      <a16:colId xmlns:a16="http://schemas.microsoft.com/office/drawing/2014/main" val="923042870"/>
                    </a:ext>
                  </a:extLst>
                </a:gridCol>
                <a:gridCol w="1352399">
                  <a:extLst>
                    <a:ext uri="{9D8B030D-6E8A-4147-A177-3AD203B41FA5}">
                      <a16:colId xmlns:a16="http://schemas.microsoft.com/office/drawing/2014/main" val="3434851191"/>
                    </a:ext>
                  </a:extLst>
                </a:gridCol>
              </a:tblGrid>
              <a:tr h="479412">
                <a:tc>
                  <a:txBody>
                    <a:bodyPr/>
                    <a:lstStyle/>
                    <a:p>
                      <a:pPr algn="ctr"/>
                      <a:r>
                        <a:rPr lang="en-US" dirty="0" smtClean="0"/>
                        <a:t>Step Data</a:t>
                      </a:r>
                      <a:endParaRPr lang="en-US" dirty="0"/>
                    </a:p>
                  </a:txBody>
                  <a:tcPr/>
                </a:tc>
                <a:tc>
                  <a:txBody>
                    <a:bodyPr/>
                    <a:lstStyle/>
                    <a:p>
                      <a:pPr algn="ctr"/>
                      <a:r>
                        <a:rPr lang="en-US" dirty="0" smtClean="0"/>
                        <a:t>PT</a:t>
                      </a:r>
                      <a:endParaRPr lang="en-US" dirty="0"/>
                    </a:p>
                  </a:txBody>
                  <a:tcPr/>
                </a:tc>
                <a:tc>
                  <a:txBody>
                    <a:bodyPr/>
                    <a:lstStyle/>
                    <a:p>
                      <a:pPr algn="ctr"/>
                      <a:r>
                        <a:rPr lang="en-US" dirty="0" smtClean="0"/>
                        <a:t>CT</a:t>
                      </a:r>
                      <a:endParaRPr lang="en-US" dirty="0"/>
                    </a:p>
                  </a:txBody>
                  <a:tcPr/>
                </a:tc>
                <a:extLst>
                  <a:ext uri="{0D108BD9-81ED-4DB2-BD59-A6C34878D82A}">
                    <a16:rowId xmlns:a16="http://schemas.microsoft.com/office/drawing/2014/main" val="4175371345"/>
                  </a:ext>
                </a:extLst>
              </a:tr>
              <a:tr h="477304">
                <a:tc>
                  <a:txBody>
                    <a:bodyPr/>
                    <a:lstStyle/>
                    <a:p>
                      <a:r>
                        <a:rPr lang="en-US" dirty="0" smtClean="0"/>
                        <a:t>1.0a</a:t>
                      </a:r>
                      <a:endParaRPr lang="en-US" dirty="0"/>
                    </a:p>
                  </a:txBody>
                  <a:tcPr/>
                </a:tc>
                <a:tc>
                  <a:txBody>
                    <a:bodyPr/>
                    <a:lstStyle/>
                    <a:p>
                      <a:r>
                        <a:rPr lang="en-US" dirty="0" smtClean="0"/>
                        <a:t>21s</a:t>
                      </a:r>
                      <a:endParaRPr lang="en-US" dirty="0"/>
                    </a:p>
                  </a:txBody>
                  <a:tcPr/>
                </a:tc>
                <a:tc>
                  <a:txBody>
                    <a:bodyPr/>
                    <a:lstStyle/>
                    <a:p>
                      <a:r>
                        <a:rPr lang="en-US" dirty="0" smtClean="0"/>
                        <a:t>26.14m</a:t>
                      </a:r>
                    </a:p>
                  </a:txBody>
                  <a:tcPr/>
                </a:tc>
                <a:extLst>
                  <a:ext uri="{0D108BD9-81ED-4DB2-BD59-A6C34878D82A}">
                    <a16:rowId xmlns:a16="http://schemas.microsoft.com/office/drawing/2014/main" val="2275706715"/>
                  </a:ext>
                </a:extLst>
              </a:tr>
              <a:tr h="477304">
                <a:tc>
                  <a:txBody>
                    <a:bodyPr/>
                    <a:lstStyle/>
                    <a:p>
                      <a:r>
                        <a:rPr lang="en-US" dirty="0" smtClean="0"/>
                        <a:t>1.0b</a:t>
                      </a:r>
                      <a:endParaRPr lang="en-US" dirty="0"/>
                    </a:p>
                  </a:txBody>
                  <a:tcPr/>
                </a:tc>
                <a:tc>
                  <a:txBody>
                    <a:bodyPr/>
                    <a:lstStyle/>
                    <a:p>
                      <a:r>
                        <a:rPr lang="en-US" dirty="0" smtClean="0"/>
                        <a:t>1s</a:t>
                      </a:r>
                      <a:endParaRPr lang="en-US" dirty="0"/>
                    </a:p>
                  </a:txBody>
                  <a:tcPr/>
                </a:tc>
                <a:tc>
                  <a:txBody>
                    <a:bodyPr/>
                    <a:lstStyle/>
                    <a:p>
                      <a:r>
                        <a:rPr lang="en-US" dirty="0" smtClean="0"/>
                        <a:t>1.5s</a:t>
                      </a:r>
                      <a:endParaRPr lang="en-US" dirty="0"/>
                    </a:p>
                  </a:txBody>
                  <a:tcPr/>
                </a:tc>
                <a:extLst>
                  <a:ext uri="{0D108BD9-81ED-4DB2-BD59-A6C34878D82A}">
                    <a16:rowId xmlns:a16="http://schemas.microsoft.com/office/drawing/2014/main" val="1209858333"/>
                  </a:ext>
                </a:extLst>
              </a:tr>
              <a:tr h="477304">
                <a:tc>
                  <a:txBody>
                    <a:bodyPr/>
                    <a:lstStyle/>
                    <a:p>
                      <a:r>
                        <a:rPr lang="en-US" dirty="0" smtClean="0"/>
                        <a:t>1.0c</a:t>
                      </a:r>
                      <a:endParaRPr lang="en-US" dirty="0"/>
                    </a:p>
                  </a:txBody>
                  <a:tcPr/>
                </a:tc>
                <a:tc>
                  <a:txBody>
                    <a:bodyPr/>
                    <a:lstStyle/>
                    <a:p>
                      <a:r>
                        <a:rPr lang="en-US" dirty="0" smtClean="0"/>
                        <a:t>13s</a:t>
                      </a:r>
                      <a:endParaRPr lang="en-US" dirty="0"/>
                    </a:p>
                  </a:txBody>
                  <a:tcPr/>
                </a:tc>
                <a:tc>
                  <a:txBody>
                    <a:bodyPr/>
                    <a:lstStyle/>
                    <a:p>
                      <a:r>
                        <a:rPr lang="en-US" dirty="0" smtClean="0"/>
                        <a:t>37s</a:t>
                      </a:r>
                      <a:endParaRPr lang="en-US" dirty="0"/>
                    </a:p>
                  </a:txBody>
                  <a:tcPr/>
                </a:tc>
                <a:extLst>
                  <a:ext uri="{0D108BD9-81ED-4DB2-BD59-A6C34878D82A}">
                    <a16:rowId xmlns:a16="http://schemas.microsoft.com/office/drawing/2014/main" val="2973941671"/>
                  </a:ext>
                </a:extLst>
              </a:tr>
              <a:tr h="477304">
                <a:tc>
                  <a:txBody>
                    <a:bodyPr/>
                    <a:lstStyle/>
                    <a:p>
                      <a:r>
                        <a:rPr lang="en-US" dirty="0" smtClean="0"/>
                        <a:t>2.0a</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6s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6s</a:t>
                      </a:r>
                    </a:p>
                  </a:txBody>
                  <a:tcPr/>
                </a:tc>
                <a:extLst>
                  <a:ext uri="{0D108BD9-81ED-4DB2-BD59-A6C34878D82A}">
                    <a16:rowId xmlns:a16="http://schemas.microsoft.com/office/drawing/2014/main" val="1563892202"/>
                  </a:ext>
                </a:extLst>
              </a:tr>
              <a:tr h="477304">
                <a:tc>
                  <a:txBody>
                    <a:bodyPr/>
                    <a:lstStyle/>
                    <a:p>
                      <a:r>
                        <a:rPr lang="en-US" dirty="0" smtClean="0"/>
                        <a:t>2.0b</a:t>
                      </a:r>
                      <a:endParaRPr lang="en-US" dirty="0"/>
                    </a:p>
                  </a:txBody>
                  <a:tcPr/>
                </a:tc>
                <a:tc>
                  <a:txBody>
                    <a:bodyPr/>
                    <a:lstStyle/>
                    <a:p>
                      <a:r>
                        <a:rPr lang="en-US" dirty="0" smtClean="0"/>
                        <a:t>1s</a:t>
                      </a:r>
                      <a:endParaRPr lang="en-US" dirty="0"/>
                    </a:p>
                  </a:txBody>
                  <a:tcPr/>
                </a:tc>
                <a:tc>
                  <a:txBody>
                    <a:bodyPr/>
                    <a:lstStyle/>
                    <a:p>
                      <a:r>
                        <a:rPr lang="en-US" dirty="0" smtClean="0"/>
                        <a:t>1s</a:t>
                      </a:r>
                      <a:endParaRPr lang="en-US" dirty="0"/>
                    </a:p>
                  </a:txBody>
                  <a:tcPr/>
                </a:tc>
                <a:extLst>
                  <a:ext uri="{0D108BD9-81ED-4DB2-BD59-A6C34878D82A}">
                    <a16:rowId xmlns:a16="http://schemas.microsoft.com/office/drawing/2014/main" val="3831719527"/>
                  </a:ext>
                </a:extLst>
              </a:tr>
              <a:tr h="477304">
                <a:tc>
                  <a:txBody>
                    <a:bodyPr/>
                    <a:lstStyle/>
                    <a:p>
                      <a:r>
                        <a:rPr lang="en-US" dirty="0" smtClean="0"/>
                        <a:t>2.0c</a:t>
                      </a:r>
                      <a:endParaRPr lang="en-US" dirty="0"/>
                    </a:p>
                  </a:txBody>
                  <a:tcPr/>
                </a:tc>
                <a:tc>
                  <a:txBody>
                    <a:bodyPr/>
                    <a:lstStyle/>
                    <a:p>
                      <a:r>
                        <a:rPr lang="en-US" dirty="0" smtClean="0"/>
                        <a:t>45s</a:t>
                      </a:r>
                      <a:endParaRPr lang="en-US" dirty="0"/>
                    </a:p>
                  </a:txBody>
                  <a:tcPr/>
                </a:tc>
                <a:tc>
                  <a:txBody>
                    <a:bodyPr/>
                    <a:lstStyle/>
                    <a:p>
                      <a:r>
                        <a:rPr lang="en-US" dirty="0" smtClean="0"/>
                        <a:t>45s</a:t>
                      </a:r>
                      <a:endParaRPr lang="en-US" dirty="0"/>
                    </a:p>
                  </a:txBody>
                  <a:tcPr/>
                </a:tc>
                <a:extLst>
                  <a:ext uri="{0D108BD9-81ED-4DB2-BD59-A6C34878D82A}">
                    <a16:rowId xmlns:a16="http://schemas.microsoft.com/office/drawing/2014/main" val="2320987687"/>
                  </a:ext>
                </a:extLst>
              </a:tr>
              <a:tr h="477304">
                <a:tc>
                  <a:txBody>
                    <a:bodyPr/>
                    <a:lstStyle/>
                    <a:p>
                      <a:r>
                        <a:rPr lang="en-US" dirty="0" smtClean="0"/>
                        <a:t>3.0a</a:t>
                      </a:r>
                      <a:endParaRPr lang="en-US" dirty="0"/>
                    </a:p>
                  </a:txBody>
                  <a:tcPr/>
                </a:tc>
                <a:tc>
                  <a:txBody>
                    <a:bodyPr/>
                    <a:lstStyle/>
                    <a:p>
                      <a:r>
                        <a:rPr lang="en-US" dirty="0" smtClean="0"/>
                        <a:t>450s</a:t>
                      </a:r>
                      <a:endParaRPr lang="en-US" dirty="0"/>
                    </a:p>
                  </a:txBody>
                  <a:tcPr/>
                </a:tc>
                <a:tc>
                  <a:txBody>
                    <a:bodyPr/>
                    <a:lstStyle/>
                    <a:p>
                      <a:r>
                        <a:rPr lang="en-US" dirty="0" smtClean="0"/>
                        <a:t>30m</a:t>
                      </a:r>
                      <a:endParaRPr lang="en-US" dirty="0"/>
                    </a:p>
                  </a:txBody>
                  <a:tcPr/>
                </a:tc>
                <a:extLst>
                  <a:ext uri="{0D108BD9-81ED-4DB2-BD59-A6C34878D82A}">
                    <a16:rowId xmlns:a16="http://schemas.microsoft.com/office/drawing/2014/main" val="4088196818"/>
                  </a:ext>
                </a:extLst>
              </a:tr>
            </a:tbl>
          </a:graphicData>
        </a:graphic>
      </p:graphicFrame>
    </p:spTree>
    <p:extLst>
      <p:ext uri="{BB962C8B-B14F-4D97-AF65-F5344CB8AC3E}">
        <p14:creationId xmlns:p14="http://schemas.microsoft.com/office/powerpoint/2010/main" val="2708354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 tips and tricks</a:t>
            </a:r>
            <a:endParaRPr lang="en-US" dirty="0"/>
          </a:p>
        </p:txBody>
      </p:sp>
      <p:sp>
        <p:nvSpPr>
          <p:cNvPr id="3" name="Content Placeholder 2"/>
          <p:cNvSpPr>
            <a:spLocks noGrp="1"/>
          </p:cNvSpPr>
          <p:nvPr>
            <p:ph sz="half" idx="1"/>
          </p:nvPr>
        </p:nvSpPr>
        <p:spPr>
          <a:xfrm>
            <a:off x="581193" y="2228003"/>
            <a:ext cx="5422390" cy="4394253"/>
          </a:xfrm>
        </p:spPr>
        <p:txBody>
          <a:bodyPr/>
          <a:lstStyle/>
          <a:p>
            <a:r>
              <a:rPr lang="en-US" dirty="0" smtClean="0"/>
              <a:t>Be flexible</a:t>
            </a:r>
          </a:p>
          <a:p>
            <a:r>
              <a:rPr lang="en-US" dirty="0" smtClean="0"/>
              <a:t>Start and End? Really?</a:t>
            </a:r>
          </a:p>
          <a:p>
            <a:r>
              <a:rPr lang="en-US" dirty="0" smtClean="0"/>
              <a:t>“Happy Process,” then exemptions</a:t>
            </a:r>
          </a:p>
          <a:p>
            <a:r>
              <a:rPr lang="en-US" dirty="0" smtClean="0"/>
              <a:t>You may have to observe yourself</a:t>
            </a:r>
          </a:p>
          <a:p>
            <a:r>
              <a:rPr lang="en-US" dirty="0" smtClean="0"/>
              <a:t>Leave blank spaces</a:t>
            </a:r>
          </a:p>
          <a:p>
            <a:r>
              <a:rPr lang="en-US" dirty="0" smtClean="0"/>
              <a:t>Level of granularity</a:t>
            </a:r>
          </a:p>
          <a:p>
            <a:r>
              <a:rPr lang="en-US" dirty="0" smtClean="0"/>
              <a:t>Be ‘directionally correct’</a:t>
            </a:r>
          </a:p>
          <a:p>
            <a:r>
              <a:rPr lang="en-US" dirty="0" smtClean="0"/>
              <a:t>Stop “Random acts of Kaizen”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69" y="2134067"/>
            <a:ext cx="3831243" cy="4314463"/>
          </a:xfrm>
          <a:prstGeom prst="rect">
            <a:avLst/>
          </a:prstGeom>
        </p:spPr>
      </p:pic>
      <p:grpSp>
        <p:nvGrpSpPr>
          <p:cNvPr id="8" name="Group 7"/>
          <p:cNvGrpSpPr/>
          <p:nvPr/>
        </p:nvGrpSpPr>
        <p:grpSpPr>
          <a:xfrm>
            <a:off x="3136107" y="3243262"/>
            <a:ext cx="1143000" cy="392907"/>
            <a:chOff x="3136107" y="3243262"/>
            <a:chExt cx="1143000" cy="392907"/>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91" t="65918" r="61926" b="29048"/>
            <a:stretch/>
          </p:blipFill>
          <p:spPr>
            <a:xfrm>
              <a:off x="3136107" y="3243262"/>
              <a:ext cx="1143000" cy="392907"/>
            </a:xfrm>
            <a:prstGeom prst="rect">
              <a:avLst/>
            </a:prstGeom>
          </p:spPr>
        </p:pic>
        <p:sp>
          <p:nvSpPr>
            <p:cNvPr id="7" name="Rectangle 6"/>
            <p:cNvSpPr/>
            <p:nvPr/>
          </p:nvSpPr>
          <p:spPr>
            <a:xfrm>
              <a:off x="3629025" y="3429000"/>
              <a:ext cx="650082" cy="207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653" t="13559" r="72016" b="9835"/>
          <a:stretch/>
        </p:blipFill>
        <p:spPr>
          <a:xfrm>
            <a:off x="4510007" y="729658"/>
            <a:ext cx="2324014" cy="597922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5068587" y="2636045"/>
            <a:ext cx="1278732" cy="27146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5056679" y="3367090"/>
            <a:ext cx="1406090" cy="29849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5056679" y="4129638"/>
            <a:ext cx="1321734" cy="280591"/>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5079574" y="4916520"/>
            <a:ext cx="1321734" cy="280591"/>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4531438" y="4909376"/>
            <a:ext cx="369174" cy="280592"/>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4528356" y="4118771"/>
            <a:ext cx="369174" cy="280592"/>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4568917" y="3367090"/>
            <a:ext cx="369174" cy="280592"/>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9864" t="71360" r="77849" b="25162"/>
          <a:stretch/>
        </p:blipFill>
        <p:spPr>
          <a:xfrm>
            <a:off x="4583963" y="2626915"/>
            <a:ext cx="369174" cy="280592"/>
          </a:xfrm>
          <a:prstGeom prst="rect">
            <a:avLst/>
          </a:prstGeom>
        </p:spPr>
      </p:pic>
    </p:spTree>
    <p:extLst>
      <p:ext uri="{BB962C8B-B14F-4D97-AF65-F5344CB8AC3E}">
        <p14:creationId xmlns:p14="http://schemas.microsoft.com/office/powerpoint/2010/main" val="402073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4" name="Content Placeholder 3"/>
          <p:cNvSpPr>
            <a:spLocks noGrp="1"/>
          </p:cNvSpPr>
          <p:nvPr>
            <p:ph sz="half" idx="1"/>
          </p:nvPr>
        </p:nvSpPr>
        <p:spPr>
          <a:xfrm>
            <a:off x="2647833" y="2228003"/>
            <a:ext cx="7993988" cy="4150630"/>
          </a:xfrm>
        </p:spPr>
        <p:txBody>
          <a:bodyPr>
            <a:normAutofit/>
          </a:bodyPr>
          <a:lstStyle/>
          <a:p>
            <a:pPr marL="0" indent="0">
              <a:buNone/>
            </a:pPr>
            <a:r>
              <a:rPr lang="en-US" sz="3600" dirty="0" smtClean="0"/>
              <a:t>Problem</a:t>
            </a:r>
            <a:r>
              <a:rPr lang="en-US" sz="3600" dirty="0"/>
              <a:t> </a:t>
            </a:r>
            <a:r>
              <a:rPr lang="en-US" sz="3600" dirty="0" smtClean="0"/>
              <a:t>- Good data is hard to find</a:t>
            </a:r>
            <a:endParaRPr lang="en-US" sz="3600" dirty="0"/>
          </a:p>
        </p:txBody>
      </p:sp>
    </p:spTree>
    <p:extLst>
      <p:ext uri="{BB962C8B-B14F-4D97-AF65-F5344CB8AC3E}">
        <p14:creationId xmlns:p14="http://schemas.microsoft.com/office/powerpoint/2010/main" val="159323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r>
              <a:rPr lang="en-US" dirty="0" smtClean="0">
                <a:hlinkClick r:id="rId2"/>
              </a:rPr>
              <a:t>bsollenberger@ucsd.edu</a:t>
            </a:r>
            <a:r>
              <a:rPr lang="en-US" dirty="0" smtClean="0"/>
              <a:t> </a:t>
            </a:r>
          </a:p>
          <a:p>
            <a:r>
              <a:rPr lang="en-US" dirty="0" smtClean="0"/>
              <a:t>Will post template and video at becop.ucsd.edu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026" y="2425535"/>
            <a:ext cx="4764603" cy="3821212"/>
          </a:xfrm>
          <a:prstGeom prst="rect">
            <a:avLst/>
          </a:prstGeom>
        </p:spPr>
      </p:pic>
    </p:spTree>
    <p:extLst>
      <p:ext uri="{BB962C8B-B14F-4D97-AF65-F5344CB8AC3E}">
        <p14:creationId xmlns:p14="http://schemas.microsoft.com/office/powerpoint/2010/main" val="166690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4" name="Content Placeholder 3"/>
          <p:cNvSpPr>
            <a:spLocks noGrp="1"/>
          </p:cNvSpPr>
          <p:nvPr>
            <p:ph sz="half" idx="1"/>
          </p:nvPr>
        </p:nvSpPr>
        <p:spPr>
          <a:xfrm>
            <a:off x="581193" y="2228003"/>
            <a:ext cx="5422390" cy="4150630"/>
          </a:xfrm>
        </p:spPr>
        <p:txBody>
          <a:bodyPr>
            <a:normAutofit/>
          </a:bodyPr>
          <a:lstStyle/>
          <a:p>
            <a:r>
              <a:rPr lang="en-US" dirty="0" smtClean="0"/>
              <a:t>Problem</a:t>
            </a:r>
          </a:p>
          <a:p>
            <a:pPr lvl="1"/>
            <a:r>
              <a:rPr lang="en-US" dirty="0" smtClean="0"/>
              <a:t>ROI – Pre and Post implementation deltas</a:t>
            </a:r>
          </a:p>
          <a:p>
            <a:pPr lvl="1"/>
            <a:r>
              <a:rPr lang="en-US" dirty="0" smtClean="0"/>
              <a:t>Impact – FTE hours, Cycle Times</a:t>
            </a:r>
            <a:endParaRPr lang="en-US" dirty="0"/>
          </a:p>
          <a:p>
            <a:r>
              <a:rPr lang="en-US" dirty="0" smtClean="0"/>
              <a:t>Causes</a:t>
            </a:r>
          </a:p>
          <a:p>
            <a:pPr lvl="1"/>
            <a:r>
              <a:rPr lang="en-US" dirty="0" smtClean="0"/>
              <a:t>Cycle times exist, but not all the time</a:t>
            </a:r>
          </a:p>
          <a:p>
            <a:pPr lvl="1"/>
            <a:r>
              <a:rPr lang="en-US" dirty="0" smtClean="0"/>
              <a:t>Process times rarely exist</a:t>
            </a:r>
          </a:p>
          <a:p>
            <a:pPr lvl="1"/>
            <a:r>
              <a:rPr lang="en-US" dirty="0" smtClean="0"/>
              <a:t>Not every change has a Kaizen (so not even SME best guesses)</a:t>
            </a:r>
          </a:p>
          <a:p>
            <a:pPr lvl="1"/>
            <a:r>
              <a:rPr lang="en-US" dirty="0" smtClean="0"/>
              <a:t>Most units don’t have capacity or resources to dedicate for direct observation (and SMEs don’t necessarily want to be directly observed either)</a:t>
            </a:r>
            <a:endParaRPr lang="en-US" dirty="0"/>
          </a:p>
        </p:txBody>
      </p:sp>
      <p:sp>
        <p:nvSpPr>
          <p:cNvPr id="5" name="Content Placeholder 4"/>
          <p:cNvSpPr>
            <a:spLocks noGrp="1"/>
          </p:cNvSpPr>
          <p:nvPr>
            <p:ph sz="half" idx="2"/>
          </p:nvPr>
        </p:nvSpPr>
        <p:spPr/>
        <p:txBody>
          <a:bodyPr>
            <a:normAutofit/>
          </a:bodyPr>
          <a:lstStyle/>
          <a:p>
            <a:r>
              <a:rPr lang="en-US" dirty="0" smtClean="0"/>
              <a:t>What can we do?</a:t>
            </a:r>
          </a:p>
          <a:p>
            <a:pPr lvl="1"/>
            <a:r>
              <a:rPr lang="en-US" dirty="0" smtClean="0"/>
              <a:t>Utilize existing Lean tools (Operator Worksheet AKA the Process Observation Form)</a:t>
            </a:r>
          </a:p>
          <a:p>
            <a:pPr lvl="1"/>
            <a:r>
              <a:rPr lang="en-US" dirty="0" smtClean="0"/>
              <a:t>Directly Observe or Distribute the data collection burden</a:t>
            </a:r>
          </a:p>
          <a:p>
            <a:pPr lvl="1"/>
            <a:r>
              <a:rPr lang="en-US" dirty="0" smtClean="0"/>
              <a:t>Engage SMEs already committed to the initiative</a:t>
            </a:r>
          </a:p>
          <a:p>
            <a:pPr lvl="1"/>
            <a:r>
              <a:rPr lang="en-US" dirty="0" smtClean="0"/>
              <a:t>Use more accurate data process reviews with Kaizen engagements</a:t>
            </a:r>
            <a:endParaRPr lang="en-US" dirty="0"/>
          </a:p>
        </p:txBody>
      </p:sp>
    </p:spTree>
    <p:extLst>
      <p:ext uri="{BB962C8B-B14F-4D97-AF65-F5344CB8AC3E}">
        <p14:creationId xmlns:p14="http://schemas.microsoft.com/office/powerpoint/2010/main" val="3707077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cess Observation Sheet  [Compatibility Mode] - Excel"/>
          <p:cNvPicPr>
            <a:picLocks noChangeAspect="1"/>
          </p:cNvPicPr>
          <p:nvPr/>
        </p:nvPicPr>
        <p:blipFill rotWithShape="1">
          <a:blip r:embed="rId3">
            <a:extLst>
              <a:ext uri="{28A0092B-C50C-407E-A947-70E740481C1C}">
                <a14:useLocalDpi xmlns:a14="http://schemas.microsoft.com/office/drawing/2010/main" val="0"/>
              </a:ext>
            </a:extLst>
          </a:blip>
          <a:srcRect l="1598" t="18828" r="17816" b="6505"/>
          <a:stretch/>
        </p:blipFill>
        <p:spPr>
          <a:xfrm>
            <a:off x="1427019" y="1715956"/>
            <a:ext cx="8894618" cy="5120640"/>
          </a:xfrm>
          <a:prstGeom prst="rect">
            <a:avLst/>
          </a:prstGeom>
        </p:spPr>
      </p:pic>
      <p:sp>
        <p:nvSpPr>
          <p:cNvPr id="2" name="Title 1"/>
          <p:cNvSpPr>
            <a:spLocks noGrp="1"/>
          </p:cNvSpPr>
          <p:nvPr>
            <p:ph type="title"/>
          </p:nvPr>
        </p:nvSpPr>
        <p:spPr/>
        <p:txBody>
          <a:bodyPr/>
          <a:lstStyle/>
          <a:p>
            <a:r>
              <a:rPr lang="en-US" dirty="0" smtClean="0"/>
              <a:t>Components of A process observation worksheet</a:t>
            </a:r>
            <a:endParaRPr lang="en-US" dirty="0"/>
          </a:p>
        </p:txBody>
      </p:sp>
      <p:sp>
        <p:nvSpPr>
          <p:cNvPr id="5" name="Rectangle 4"/>
          <p:cNvSpPr/>
          <p:nvPr/>
        </p:nvSpPr>
        <p:spPr>
          <a:xfrm>
            <a:off x="8351519" y="2434481"/>
            <a:ext cx="1928725" cy="194333"/>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WHO</a:t>
            </a:r>
            <a:endParaRPr lang="en-US" b="1" dirty="0">
              <a:solidFill>
                <a:srgbClr val="FF0000"/>
              </a:solidFill>
            </a:endParaRPr>
          </a:p>
        </p:txBody>
      </p:sp>
      <p:sp>
        <p:nvSpPr>
          <p:cNvPr id="6" name="Rectangle 5"/>
          <p:cNvSpPr/>
          <p:nvPr/>
        </p:nvSpPr>
        <p:spPr>
          <a:xfrm>
            <a:off x="1836827" y="2628814"/>
            <a:ext cx="1349718" cy="3694401"/>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WHAT</a:t>
            </a:r>
            <a:endParaRPr lang="en-US" b="1" dirty="0">
              <a:solidFill>
                <a:srgbClr val="FF0000"/>
              </a:solidFill>
            </a:endParaRPr>
          </a:p>
        </p:txBody>
      </p:sp>
      <p:sp>
        <p:nvSpPr>
          <p:cNvPr id="7" name="Rectangle 6"/>
          <p:cNvSpPr/>
          <p:nvPr/>
        </p:nvSpPr>
        <p:spPr>
          <a:xfrm>
            <a:off x="8351518" y="2080779"/>
            <a:ext cx="1928725" cy="353701"/>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WHEN</a:t>
            </a:r>
            <a:endParaRPr lang="en-US" b="1" dirty="0">
              <a:solidFill>
                <a:srgbClr val="FF0000"/>
              </a:solidFill>
            </a:endParaRPr>
          </a:p>
        </p:txBody>
      </p:sp>
      <p:sp>
        <p:nvSpPr>
          <p:cNvPr id="16" name="Rectangle 15"/>
          <p:cNvSpPr/>
          <p:nvPr/>
        </p:nvSpPr>
        <p:spPr>
          <a:xfrm>
            <a:off x="1836827" y="2080779"/>
            <a:ext cx="2635420" cy="548035"/>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WHERE</a:t>
            </a:r>
            <a:endParaRPr lang="en-US" b="1" dirty="0">
              <a:solidFill>
                <a:srgbClr val="FF0000"/>
              </a:solidFill>
            </a:endParaRPr>
          </a:p>
        </p:txBody>
      </p:sp>
      <p:sp>
        <p:nvSpPr>
          <p:cNvPr id="19" name="Rectangle 18"/>
          <p:cNvSpPr/>
          <p:nvPr/>
        </p:nvSpPr>
        <p:spPr>
          <a:xfrm>
            <a:off x="5569241" y="2080779"/>
            <a:ext cx="1624039" cy="548035"/>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HOW OFTEN</a:t>
            </a:r>
            <a:endParaRPr lang="en-US" b="1" dirty="0">
              <a:solidFill>
                <a:srgbClr val="FF0000"/>
              </a:solidFill>
            </a:endParaRPr>
          </a:p>
        </p:txBody>
      </p:sp>
      <p:sp>
        <p:nvSpPr>
          <p:cNvPr id="9" name="Rectangle 8"/>
          <p:cNvSpPr/>
          <p:nvPr/>
        </p:nvSpPr>
        <p:spPr>
          <a:xfrm>
            <a:off x="9515475" y="2632589"/>
            <a:ext cx="900113" cy="3690626"/>
          </a:xfrm>
          <a:prstGeom prst="rect">
            <a:avLst/>
          </a:prstGeom>
          <a:solidFill>
            <a:srgbClr val="92D05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WHO</a:t>
            </a:r>
            <a:endParaRPr lang="en-US" b="1" dirty="0">
              <a:solidFill>
                <a:srgbClr val="FF0000"/>
              </a:solidFill>
            </a:endParaRPr>
          </a:p>
        </p:txBody>
      </p:sp>
      <p:sp>
        <p:nvSpPr>
          <p:cNvPr id="10" name="Rectangle 9"/>
          <p:cNvSpPr/>
          <p:nvPr/>
        </p:nvSpPr>
        <p:spPr>
          <a:xfrm>
            <a:off x="3914951" y="2897548"/>
            <a:ext cx="4943299" cy="3425667"/>
          </a:xfrm>
          <a:prstGeom prst="rect">
            <a:avLst/>
          </a:prstGeom>
          <a:solidFill>
            <a:schemeClr val="accent3">
              <a:alpha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PROCESS TIMES</a:t>
            </a:r>
            <a:endParaRPr lang="en-US" b="1" dirty="0">
              <a:solidFill>
                <a:srgbClr val="FF0000"/>
              </a:solidFill>
            </a:endParaRPr>
          </a:p>
        </p:txBody>
      </p:sp>
      <p:sp>
        <p:nvSpPr>
          <p:cNvPr id="11" name="Rectangle 10"/>
          <p:cNvSpPr/>
          <p:nvPr/>
        </p:nvSpPr>
        <p:spPr>
          <a:xfrm>
            <a:off x="3914951" y="2628814"/>
            <a:ext cx="4943299" cy="268734"/>
          </a:xfrm>
          <a:prstGeom prst="rect">
            <a:avLst/>
          </a:prstGeom>
          <a:solidFill>
            <a:schemeClr val="accent3">
              <a:alpha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 of Observations</a:t>
            </a:r>
            <a:endParaRPr lang="en-US" b="1" dirty="0">
              <a:solidFill>
                <a:srgbClr val="FF0000"/>
              </a:solidFill>
            </a:endParaRPr>
          </a:p>
        </p:txBody>
      </p:sp>
    </p:spTree>
    <p:extLst>
      <p:ext uri="{BB962C8B-B14F-4D97-AF65-F5344CB8AC3E}">
        <p14:creationId xmlns:p14="http://schemas.microsoft.com/office/powerpoint/2010/main" val="358658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6" grpId="0" animBg="1"/>
      <p:bldP spid="16" grpId="1" animBg="1"/>
      <p:bldP spid="19" grpId="0" animBg="1"/>
      <p:bldP spid="19" grpId="1" animBg="1"/>
      <p:bldP spid="9" grpId="0" animBg="1"/>
      <p:bldP spid="9" grpId="1"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cess Observation Sheet  [Compatibility Mode] - Excel"/>
          <p:cNvPicPr>
            <a:picLocks noChangeAspect="1"/>
          </p:cNvPicPr>
          <p:nvPr/>
        </p:nvPicPr>
        <p:blipFill rotWithShape="1">
          <a:blip r:embed="rId3">
            <a:extLst>
              <a:ext uri="{28A0092B-C50C-407E-A947-70E740481C1C}">
                <a14:useLocalDpi xmlns:a14="http://schemas.microsoft.com/office/drawing/2010/main" val="0"/>
              </a:ext>
            </a:extLst>
          </a:blip>
          <a:srcRect l="1598" t="18828" r="17816" b="6505"/>
          <a:stretch/>
        </p:blipFill>
        <p:spPr>
          <a:xfrm>
            <a:off x="1427019" y="1715956"/>
            <a:ext cx="8894618" cy="5120640"/>
          </a:xfrm>
          <a:prstGeom prst="rect">
            <a:avLst/>
          </a:prstGeom>
        </p:spPr>
      </p:pic>
      <p:sp>
        <p:nvSpPr>
          <p:cNvPr id="2" name="Title 1"/>
          <p:cNvSpPr>
            <a:spLocks noGrp="1"/>
          </p:cNvSpPr>
          <p:nvPr>
            <p:ph type="title"/>
          </p:nvPr>
        </p:nvSpPr>
        <p:spPr/>
        <p:txBody>
          <a:bodyPr/>
          <a:lstStyle/>
          <a:p>
            <a:r>
              <a:rPr lang="en-US" dirty="0" smtClean="0"/>
              <a:t>Components of A process observation worksheet</a:t>
            </a:r>
            <a:endParaRPr lang="en-US" dirty="0"/>
          </a:p>
        </p:txBody>
      </p:sp>
      <p:sp>
        <p:nvSpPr>
          <p:cNvPr id="4" name="Left Brace 3"/>
          <p:cNvSpPr/>
          <p:nvPr/>
        </p:nvSpPr>
        <p:spPr>
          <a:xfrm rot="10800000">
            <a:off x="4471987" y="3028948"/>
            <a:ext cx="707231" cy="35004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264944" y="2889646"/>
            <a:ext cx="3493294"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time #2 - #1 = Wait Time</a:t>
            </a:r>
          </a:p>
          <a:p>
            <a:pPr algn="ctr"/>
            <a:r>
              <a:rPr lang="en-US" dirty="0" smtClean="0"/>
              <a:t>Between steps</a:t>
            </a:r>
            <a:endParaRPr lang="en-US" dirty="0"/>
          </a:p>
        </p:txBody>
      </p:sp>
      <p:cxnSp>
        <p:nvCxnSpPr>
          <p:cNvPr id="13" name="Straight Arrow Connector 12"/>
          <p:cNvCxnSpPr/>
          <p:nvPr/>
        </p:nvCxnSpPr>
        <p:spPr>
          <a:xfrm flipH="1">
            <a:off x="4400550" y="6572250"/>
            <a:ext cx="5143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95875" y="6411516"/>
            <a:ext cx="3493294" cy="321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wait times</a:t>
            </a:r>
            <a:endParaRPr lang="en-US" dirty="0"/>
          </a:p>
        </p:txBody>
      </p:sp>
    </p:spTree>
    <p:extLst>
      <p:ext uri="{BB962C8B-B14F-4D97-AF65-F5344CB8AC3E}">
        <p14:creationId xmlns:p14="http://schemas.microsoft.com/office/powerpoint/2010/main" val="106973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a process observation worksheet</a:t>
            </a:r>
            <a:endParaRPr lang="en-US" dirty="0"/>
          </a:p>
        </p:txBody>
      </p:sp>
      <p:sp>
        <p:nvSpPr>
          <p:cNvPr id="3" name="Content Placeholder 2"/>
          <p:cNvSpPr>
            <a:spLocks noGrp="1"/>
          </p:cNvSpPr>
          <p:nvPr>
            <p:ph idx="1"/>
          </p:nvPr>
        </p:nvSpPr>
        <p:spPr>
          <a:xfrm>
            <a:off x="581193" y="2180496"/>
            <a:ext cx="6251870" cy="3678303"/>
          </a:xfrm>
        </p:spPr>
        <p:txBody>
          <a:bodyPr>
            <a:normAutofit/>
          </a:bodyPr>
          <a:lstStyle/>
          <a:p>
            <a:r>
              <a:rPr lang="en-US" sz="2400" dirty="0" smtClean="0"/>
              <a:t>When data isn’t available at all</a:t>
            </a:r>
          </a:p>
          <a:p>
            <a:r>
              <a:rPr lang="en-US" sz="2400" dirty="0" smtClean="0"/>
              <a:t>When cycle time is (automated timestamps), but process time isn’t understood</a:t>
            </a:r>
          </a:p>
          <a:p>
            <a:r>
              <a:rPr lang="en-US" sz="2400" dirty="0" smtClean="0"/>
              <a:t>When data can’t be trusted</a:t>
            </a:r>
          </a:p>
          <a:p>
            <a:r>
              <a:rPr lang="en-US" sz="2400" dirty="0" smtClean="0"/>
              <a:t>When data is blended, not easily stratified</a:t>
            </a:r>
          </a:p>
          <a:p>
            <a:r>
              <a:rPr lang="en-US" sz="2400" dirty="0" smtClean="0"/>
              <a:t>When you want front line engagement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460" y="2091827"/>
            <a:ext cx="3108991" cy="4308071"/>
          </a:xfrm>
          <a:prstGeom prst="rect">
            <a:avLst/>
          </a:prstGeom>
        </p:spPr>
      </p:pic>
    </p:spTree>
    <p:extLst>
      <p:ext uri="{BB962C8B-B14F-4D97-AF65-F5344CB8AC3E}">
        <p14:creationId xmlns:p14="http://schemas.microsoft.com/office/powerpoint/2010/main" val="193032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 process observation worksheet</a:t>
            </a:r>
            <a:endParaRPr lang="en-US" dirty="0"/>
          </a:p>
        </p:txBody>
      </p:sp>
      <p:sp>
        <p:nvSpPr>
          <p:cNvPr id="3" name="Content Placeholder 2"/>
          <p:cNvSpPr>
            <a:spLocks noGrp="1"/>
          </p:cNvSpPr>
          <p:nvPr>
            <p:ph idx="1"/>
          </p:nvPr>
        </p:nvSpPr>
        <p:spPr/>
        <p:txBody>
          <a:bodyPr>
            <a:normAutofit/>
          </a:bodyPr>
          <a:lstStyle/>
          <a:p>
            <a:r>
              <a:rPr lang="en-US" sz="2400" dirty="0" smtClean="0"/>
              <a:t>Can help drill down into process data</a:t>
            </a:r>
          </a:p>
          <a:p>
            <a:pPr lvl="1"/>
            <a:r>
              <a:rPr lang="en-US" sz="2200" dirty="0" smtClean="0"/>
              <a:t>PT, CT,  Volume/Demand, Range, even Throughput Yield!</a:t>
            </a:r>
          </a:p>
          <a:p>
            <a:r>
              <a:rPr lang="en-US" sz="2400" dirty="0" smtClean="0"/>
              <a:t>Tests assumptions of current state map activity</a:t>
            </a:r>
          </a:p>
          <a:p>
            <a:r>
              <a:rPr lang="en-US" sz="2400" dirty="0" smtClean="0"/>
              <a:t>Clarifies responsibilities in current state map</a:t>
            </a:r>
          </a:p>
          <a:p>
            <a:r>
              <a:rPr lang="en-US" sz="2400" dirty="0" smtClean="0"/>
              <a:t>Reveals differences in operator standard work</a:t>
            </a:r>
          </a:p>
          <a:p>
            <a:r>
              <a:rPr lang="en-US" sz="2400" dirty="0" smtClean="0"/>
              <a:t>Creates awareness, engagement</a:t>
            </a:r>
          </a:p>
          <a:p>
            <a:r>
              <a:rPr lang="en-US" sz="2400" dirty="0" smtClean="0"/>
              <a:t>All you need is a printer and pencil</a:t>
            </a:r>
            <a:endParaRPr lang="en-US" sz="2400" dirty="0"/>
          </a:p>
        </p:txBody>
      </p:sp>
    </p:spTree>
    <p:extLst>
      <p:ext uri="{BB962C8B-B14F-4D97-AF65-F5344CB8AC3E}">
        <p14:creationId xmlns:p14="http://schemas.microsoft.com/office/powerpoint/2010/main" val="264985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 </a:t>
            </a:r>
            <a:r>
              <a:rPr lang="en-US" dirty="0" err="1" smtClean="0"/>
              <a:t>gemba</a:t>
            </a:r>
            <a:endParaRPr lang="en-US" dirty="0"/>
          </a:p>
        </p:txBody>
      </p:sp>
      <p:sp>
        <p:nvSpPr>
          <p:cNvPr id="3" name="Content Placeholder 2"/>
          <p:cNvSpPr>
            <a:spLocks noGrp="1"/>
          </p:cNvSpPr>
          <p:nvPr>
            <p:ph idx="1"/>
          </p:nvPr>
        </p:nvSpPr>
        <p:spPr/>
        <p:txBody>
          <a:bodyPr/>
          <a:lstStyle/>
          <a:p>
            <a:r>
              <a:rPr lang="en-US" dirty="0" smtClean="0"/>
              <a:t>Explain why you’re there – role and purpose</a:t>
            </a:r>
          </a:p>
          <a:p>
            <a:r>
              <a:rPr lang="en-US" dirty="0" smtClean="0"/>
              <a:t>Reassure the person you will be observing/interviewing</a:t>
            </a:r>
          </a:p>
          <a:p>
            <a:r>
              <a:rPr lang="en-US" dirty="0" smtClean="0"/>
              <a:t>Focus on the process, not the people performance</a:t>
            </a:r>
          </a:p>
          <a:p>
            <a:r>
              <a:rPr lang="en-US" dirty="0"/>
              <a:t>Just observe, do not </a:t>
            </a:r>
            <a:r>
              <a:rPr lang="en-US" dirty="0" smtClean="0"/>
              <a:t>criticize</a:t>
            </a:r>
          </a:p>
          <a:p>
            <a:r>
              <a:rPr lang="en-US" dirty="0" smtClean="0"/>
              <a:t>Save 10 minutes to discuss Process Observation Worksheet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237" y="2371032"/>
            <a:ext cx="2543175" cy="3867150"/>
          </a:xfrm>
          <a:prstGeom prst="rect">
            <a:avLst/>
          </a:prstGeom>
        </p:spPr>
      </p:pic>
    </p:spTree>
    <p:extLst>
      <p:ext uri="{BB962C8B-B14F-4D97-AF65-F5344CB8AC3E}">
        <p14:creationId xmlns:p14="http://schemas.microsoft.com/office/powerpoint/2010/main" val="176355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Learning how to make and use Process Observation worksheet</a:t>
            </a:r>
            <a:endParaRPr lang="en-US" dirty="0"/>
          </a:p>
        </p:txBody>
      </p:sp>
      <p:sp>
        <p:nvSpPr>
          <p:cNvPr id="3" name="Content Placeholder 2"/>
          <p:cNvSpPr>
            <a:spLocks noGrp="1"/>
          </p:cNvSpPr>
          <p:nvPr>
            <p:ph idx="1"/>
          </p:nvPr>
        </p:nvSpPr>
        <p:spPr>
          <a:xfrm>
            <a:off x="581193" y="2180496"/>
            <a:ext cx="4057310" cy="3678303"/>
          </a:xfrm>
        </p:spPr>
        <p:txBody>
          <a:bodyPr>
            <a:normAutofit lnSpcReduction="10000"/>
          </a:bodyPr>
          <a:lstStyle/>
          <a:p>
            <a:r>
              <a:rPr lang="en-US" dirty="0" smtClean="0"/>
              <a:t>Brad has a process for us to learn about and observe….</a:t>
            </a:r>
          </a:p>
          <a:p>
            <a:endParaRPr lang="en-US" dirty="0"/>
          </a:p>
          <a:p>
            <a:endParaRPr lang="en-US" dirty="0" smtClean="0"/>
          </a:p>
          <a:p>
            <a:r>
              <a:rPr lang="en-US" dirty="0" smtClean="0"/>
              <a:t>Questions to ask?</a:t>
            </a:r>
          </a:p>
          <a:p>
            <a:pPr lvl="1"/>
            <a:r>
              <a:rPr lang="en-US" dirty="0" smtClean="0"/>
              <a:t>What triggers the process? What is the output?</a:t>
            </a:r>
          </a:p>
          <a:p>
            <a:pPr lvl="1"/>
            <a:r>
              <a:rPr lang="en-US" dirty="0" smtClean="0"/>
              <a:t>Who is involved?</a:t>
            </a:r>
          </a:p>
          <a:p>
            <a:pPr lvl="1"/>
            <a:r>
              <a:rPr lang="en-US" dirty="0" smtClean="0"/>
              <a:t>High-level, explain it in 30 seconds</a:t>
            </a:r>
          </a:p>
          <a:p>
            <a:pPr lvl="1"/>
            <a:r>
              <a:rPr lang="en-US" dirty="0" smtClean="0"/>
              <a:t>Observe once</a:t>
            </a:r>
            <a:endParaRPr lang="en-US" dirty="0"/>
          </a:p>
          <a:p>
            <a:pPr lvl="1"/>
            <a:r>
              <a:rPr lang="en-US" dirty="0" smtClean="0"/>
              <a:t>Observe twice and document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112" y="2286442"/>
            <a:ext cx="5525193" cy="4143895"/>
          </a:xfrm>
          <a:prstGeom prst="rect">
            <a:avLst/>
          </a:prstGeom>
        </p:spPr>
      </p:pic>
      <p:sp>
        <p:nvSpPr>
          <p:cNvPr id="5" name="Oval 4"/>
          <p:cNvSpPr/>
          <p:nvPr/>
        </p:nvSpPr>
        <p:spPr>
          <a:xfrm>
            <a:off x="9071956" y="3042458"/>
            <a:ext cx="1363288"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flipH="1">
            <a:off x="9105899" y="3236559"/>
            <a:ext cx="1295401" cy="830997"/>
          </a:xfrm>
          <a:prstGeom prst="rect">
            <a:avLst/>
          </a:prstGeom>
          <a:noFill/>
        </p:spPr>
        <p:txBody>
          <a:bodyPr wrap="square" rtlCol="0">
            <a:spAutoFit/>
          </a:bodyPr>
          <a:lstStyle/>
          <a:p>
            <a:pPr algn="ctr"/>
            <a:r>
              <a:rPr lang="en-US" sz="1200" dirty="0" smtClean="0"/>
              <a:t>Hm, yes. This process appears to be made of process…</a:t>
            </a:r>
            <a:endParaRPr lang="en-US" sz="1200" dirty="0"/>
          </a:p>
        </p:txBody>
      </p:sp>
    </p:spTree>
    <p:extLst>
      <p:ext uri="{BB962C8B-B14F-4D97-AF65-F5344CB8AC3E}">
        <p14:creationId xmlns:p14="http://schemas.microsoft.com/office/powerpoint/2010/main" val="16273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4385</TotalTime>
  <Words>1055</Words>
  <Application>Microsoft Office PowerPoint</Application>
  <PresentationFormat>Widescreen</PresentationFormat>
  <Paragraphs>229</Paragraphs>
  <Slides>20</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Gill Sans MT</vt:lpstr>
      <vt:lpstr>Wingdings 2</vt:lpstr>
      <vt:lpstr>Dividend</vt:lpstr>
      <vt:lpstr>Pencil and paper data</vt:lpstr>
      <vt:lpstr>Defining the problem</vt:lpstr>
      <vt:lpstr>Defining the problem</vt:lpstr>
      <vt:lpstr>Components of A process observation worksheet</vt:lpstr>
      <vt:lpstr>Components of A process observation worksheet</vt:lpstr>
      <vt:lpstr>When to use  a process observation worksheet</vt:lpstr>
      <vt:lpstr>Benefits of A process observation worksheet</vt:lpstr>
      <vt:lpstr>When in gemba</vt:lpstr>
      <vt:lpstr>Exercise – Learning how to make and use Process Observation worksheet</vt:lpstr>
      <vt:lpstr>PowerPoint Presentation</vt:lpstr>
      <vt:lpstr>Comparing notes</vt:lpstr>
      <vt:lpstr>Explaining the Process Observation Worksheet</vt:lpstr>
      <vt:lpstr>Connecting Process maps with Process Observations</vt:lpstr>
      <vt:lpstr>PowerPoint Presentation</vt:lpstr>
      <vt:lpstr>PowerPoint Presentation</vt:lpstr>
      <vt:lpstr>Types of data defined</vt:lpstr>
      <vt:lpstr>PowerPoint Presentation</vt:lpstr>
      <vt:lpstr>Adding data to your current state map</vt:lpstr>
      <vt:lpstr>Final thoughts – tips and tricks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Worksheets for ESR</dc:title>
  <dc:creator>Sollenberger, Bradley</dc:creator>
  <cp:lastModifiedBy>Sollenberger, Bradley</cp:lastModifiedBy>
  <cp:revision>61</cp:revision>
  <dcterms:created xsi:type="dcterms:W3CDTF">2019-10-23T16:50:51Z</dcterms:created>
  <dcterms:modified xsi:type="dcterms:W3CDTF">2019-11-21T17:58:50Z</dcterms:modified>
</cp:coreProperties>
</file>